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62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CA56E6-943F-4622-896C-80BB7F4619EC}" v="2" dt="2022-05-07T21:33:25.7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FE5798-EAE1-4677-827D-A5B8DF3D2C08}" type="datetimeFigureOut">
              <a:rPr lang="en-GB" smtClean="0"/>
              <a:t>12/05/2022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742853-DA62-4B36-B2E3-1C9854E564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060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634084-F23C-4717-BE5F-4F78B2CC46F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07395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634084-F23C-4717-BE5F-4F78B2CC46F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14916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634084-F23C-4717-BE5F-4F78B2CC46F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999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2CA4F-F422-4D5A-B2B3-B086092EC3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B79B46-D604-4D7C-B5A0-0B021A1021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B360B-85A0-410D-A12B-EA9FAAACC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93FF9-494F-414D-BB64-235CEA367AD2}" type="datetimeFigureOut">
              <a:rPr lang="en-GB" smtClean="0"/>
              <a:t>12/05/2022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E7CB9-26C3-429D-A67C-1ABFAAECB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A53871-1804-4BF3-9939-C3202AA64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B1D1-C7F0-4467-94DD-31C80B86E7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2232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3083A-CEA9-435F-A30A-7A4168568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D4ED7B-E143-48DF-901D-DDDCADE61F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EFD487-5374-4908-9AA4-AD4D6EAEC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93FF9-494F-414D-BB64-235CEA367AD2}" type="datetimeFigureOut">
              <a:rPr lang="en-GB" smtClean="0"/>
              <a:t>12/05/2022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CEF882-EF5B-4527-B427-F0C8D223F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F27A8-81FA-498E-8C37-677F1E7D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B1D1-C7F0-4467-94DD-31C80B86E7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478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B012E6-CBB3-4543-B301-D16552D35A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B7604F-F6FD-4939-881C-5271530421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335AEA-CEDE-4F86-A764-1FA710A7C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93FF9-494F-414D-BB64-235CEA367AD2}" type="datetimeFigureOut">
              <a:rPr lang="en-GB" smtClean="0"/>
              <a:t>12/05/2022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4940F1-CD46-4319-A318-EA6671543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D7EFFE-0CA4-4B32-8027-9AC4C0EBA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B1D1-C7F0-4467-94DD-31C80B86E7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4036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5164318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4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3C9C1-DCC9-44BB-8DB7-714CD4630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B6643F-6CF8-46DA-8947-4A6E20DE8D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F5A57A-5F45-49A1-A0A6-08D319CAA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93FF9-494F-414D-BB64-235CEA367AD2}" type="datetimeFigureOut">
              <a:rPr lang="en-GB" smtClean="0"/>
              <a:t>12/05/2022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050278-1242-4934-875E-B48C6BB61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B7407-EB99-424D-9B4E-4A85A77CC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B1D1-C7F0-4467-94DD-31C80B86E7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0647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4DB85-11D9-40AF-A0C9-2FB32F47B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DF0CE2-5DC6-4ECA-8283-1A7201802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C2E4CA-18AA-46DB-9FF2-395D7BA9F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93FF9-494F-414D-BB64-235CEA367AD2}" type="datetimeFigureOut">
              <a:rPr lang="en-GB" smtClean="0"/>
              <a:t>12/05/2022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4CB92-D353-4C04-9B2C-C46C913E3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34BC4F-D2DB-42D7-9886-0F8964EE8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B1D1-C7F0-4467-94DD-31C80B86E7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0474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0B7C0-B48A-451B-B822-983EF3CFF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38CB4-6E3B-47B1-BFEA-F2CB82708E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8A1096-C082-46E0-BA5A-19868B2C59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52FA1F-981C-479F-9A02-60ACE5F01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93FF9-494F-414D-BB64-235CEA367AD2}" type="datetimeFigureOut">
              <a:rPr lang="en-GB" smtClean="0"/>
              <a:t>12/05/2022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5D094-3BA6-4850-BEF3-428E1A8BA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4E0BB0-2BF1-4A5B-902C-EA1ED8A6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B1D1-C7F0-4467-94DD-31C80B86E7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4203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61E6C-EF1A-465F-9955-DFEF28E90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E60C80-09EC-4D8D-8C51-F8CA790D0A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FB364E-C0FB-4347-A6C7-9710A08FC1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C10324-0EFA-4E6F-8503-C5B3DC9C9D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63C4BF-9666-48EF-BEDA-0EC779DDD6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63A261-9981-4547-9D50-9BFFE940A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93FF9-494F-414D-BB64-235CEA367AD2}" type="datetimeFigureOut">
              <a:rPr lang="en-GB" smtClean="0"/>
              <a:t>12/05/2022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F5981A-222E-44C7-85F6-90016D928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E6342A-7582-4B33-B969-508E0625E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B1D1-C7F0-4467-94DD-31C80B86E7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8BA02-65DC-4957-9E06-A057856DE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81869B-F7A5-458F-99C3-6BC7264B0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93FF9-494F-414D-BB64-235CEA367AD2}" type="datetimeFigureOut">
              <a:rPr lang="en-GB" smtClean="0"/>
              <a:t>12/05/2022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A0E0AD-9EFA-4C2B-8B93-328845428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552371-5593-4B8D-85D5-C50AD2D4C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B1D1-C7F0-4467-94DD-31C80B86E7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630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3F7248-509B-44F8-9666-990F947B6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93FF9-494F-414D-BB64-235CEA367AD2}" type="datetimeFigureOut">
              <a:rPr lang="en-GB" smtClean="0"/>
              <a:t>12/05/2022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8DE923-C35C-4E88-8A16-880CF09B8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78F0D8-AFB5-4C0E-B198-6A98374B9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B1D1-C7F0-4467-94DD-31C80B86E7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664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7BCF2-8399-40B6-B72B-A6BBDBFA4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82500-AED8-456A-BA03-E9346E9AA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ACBA2B-7BE4-4D87-9DD0-BAC14199BC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319A14-0E9B-4EE7-B726-97BA26F52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93FF9-494F-414D-BB64-235CEA367AD2}" type="datetimeFigureOut">
              <a:rPr lang="en-GB" smtClean="0"/>
              <a:t>12/05/2022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182C3A-1564-4CDB-BE12-BA5CA1C03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48A307-5F83-4274-AE47-D025CB824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B1D1-C7F0-4467-94DD-31C80B86E7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9452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FE5FE-0719-4F57-A759-C464E59B1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BADCE2-7DB5-438E-A2F1-E3C7802405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D95C58-47FF-421C-BB6E-0C4822E4AC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16DFAB-6E71-4CB1-BA9A-4A0336069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93FF9-494F-414D-BB64-235CEA367AD2}" type="datetimeFigureOut">
              <a:rPr lang="en-GB" smtClean="0"/>
              <a:t>12/05/2022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3ACEAE-766C-40E9-9792-FC41F978A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C44F1F-86B6-49ED-ABFD-CDE0EF31D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B1D1-C7F0-4467-94DD-31C80B86E7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395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144A82-58D0-489D-A168-57C10E9B3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1AF5C2-C917-4E09-B346-4D2E03557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5E5C73-0DFE-43FA-A658-BDC097297B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93FF9-494F-414D-BB64-235CEA367AD2}" type="datetimeFigureOut">
              <a:rPr lang="en-GB" smtClean="0"/>
              <a:t>12/05/2022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5B591D-A4D9-4B9B-8F99-E25042B80F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AB5CD-D66A-4ED8-8C65-F1D9496827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9B1D1-C7F0-4467-94DD-31C80B86E7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965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4" name="Straight Arrow Connector 263">
            <a:extLst>
              <a:ext uri="{FF2B5EF4-FFF2-40B4-BE49-F238E27FC236}">
                <a16:creationId xmlns:a16="http://schemas.microsoft.com/office/drawing/2014/main" id="{F77C8D9E-8B8A-401B-850F-A93AEE5F2943}"/>
              </a:ext>
            </a:extLst>
          </p:cNvPr>
          <p:cNvCxnSpPr>
            <a:cxnSpLocks/>
          </p:cNvCxnSpPr>
          <p:nvPr/>
        </p:nvCxnSpPr>
        <p:spPr>
          <a:xfrm>
            <a:off x="4644718" y="4459165"/>
            <a:ext cx="244071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5DA615D2-E7CB-469E-ADDF-0F06096BC255}"/>
              </a:ext>
            </a:extLst>
          </p:cNvPr>
          <p:cNvSpPr txBox="1"/>
          <p:nvPr/>
        </p:nvSpPr>
        <p:spPr>
          <a:xfrm>
            <a:off x="2121503" y="850659"/>
            <a:ext cx="11710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Inputs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217D00E-F4C7-41B2-A166-5A151C1E9D8E}"/>
              </a:ext>
            </a:extLst>
          </p:cNvPr>
          <p:cNvSpPr/>
          <p:nvPr/>
        </p:nvSpPr>
        <p:spPr>
          <a:xfrm>
            <a:off x="159565" y="5291344"/>
            <a:ext cx="5057300" cy="1566656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1100" b="1" dirty="0">
                <a:latin typeface="Calibri" panose="020F0502020204030204" pitchFamily="34" charset="0"/>
                <a:cs typeface="Calibri" panose="020F0502020204030204" pitchFamily="34" charset="0"/>
              </a:rPr>
              <a:t>Key Assumptions</a:t>
            </a:r>
          </a:p>
          <a:p>
            <a:r>
              <a:rPr lang="en-GB" sz="1100" i="1" dirty="0">
                <a:latin typeface="Calibri" panose="020F0502020204030204" pitchFamily="34" charset="0"/>
                <a:cs typeface="Calibri" panose="020F0502020204030204" pitchFamily="34" charset="0"/>
              </a:rPr>
              <a:t>Number your key assumptions and place the numbers on the relevant place (activity or outcomes) on the diagram</a:t>
            </a:r>
          </a:p>
          <a:p>
            <a:pPr marL="304792" indent="-304792">
              <a:buFont typeface="+mj-lt"/>
              <a:buAutoNum type="arabicPeriod"/>
            </a:pPr>
            <a:r>
              <a:rPr lang="en-GB" sz="11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pPr marL="304792" indent="-304792">
              <a:buFont typeface="+mj-lt"/>
              <a:buAutoNum type="arabicPeriod"/>
            </a:pPr>
            <a:r>
              <a:rPr lang="en-GB" sz="11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pPr marL="304792" indent="-304792">
              <a:buFont typeface="+mj-lt"/>
              <a:buAutoNum type="arabicPeriod"/>
            </a:pPr>
            <a:r>
              <a:rPr lang="en-GB" sz="11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pPr marL="304792" indent="-304792">
              <a:buFont typeface="+mj-lt"/>
              <a:buAutoNum type="arabicPeriod"/>
            </a:pPr>
            <a:r>
              <a:rPr lang="en-GB" sz="11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pPr marL="304792" indent="-304792">
              <a:buFont typeface="+mj-lt"/>
              <a:buAutoNum type="arabicPeriod"/>
            </a:pPr>
            <a:r>
              <a:rPr lang="en-GB" sz="11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endParaRPr lang="en-GB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08135A2-EEE5-4D14-AFA6-1EFB08C920C2}"/>
              </a:ext>
            </a:extLst>
          </p:cNvPr>
          <p:cNvSpPr/>
          <p:nvPr/>
        </p:nvSpPr>
        <p:spPr>
          <a:xfrm>
            <a:off x="6017541" y="5362766"/>
            <a:ext cx="6014895" cy="1509981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1100" b="1" dirty="0">
                <a:latin typeface="Calibri" panose="020F0502020204030204" pitchFamily="34" charset="0"/>
                <a:cs typeface="Calibri" panose="020F0502020204030204" pitchFamily="34" charset="0"/>
              </a:rPr>
              <a:t>Risks: </a:t>
            </a:r>
          </a:p>
          <a:p>
            <a:r>
              <a:rPr lang="en-GB" sz="1100" i="1" dirty="0">
                <a:latin typeface="Calibri" panose="020F0502020204030204" pitchFamily="34" charset="0"/>
                <a:cs typeface="Calibri" panose="020F0502020204030204" pitchFamily="34" charset="0"/>
              </a:rPr>
              <a:t>Summarise key risks and mitigations </a:t>
            </a:r>
            <a:r>
              <a:rPr lang="en-GB" sz="1067" dirty="0">
                <a:latin typeface="Calibri" panose="020F0502020204030204" pitchFamily="34" charset="0"/>
                <a:cs typeface="Calibri" panose="020F0502020204030204" pitchFamily="34" charset="0"/>
              </a:rPr>
              <a:t>(tip – it should be the resolution of the need you describe at the start of the diagram)</a:t>
            </a:r>
            <a:endParaRPr lang="en-GB" sz="11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12169D-0371-44CF-B405-528CAE0AE40F}"/>
              </a:ext>
            </a:extLst>
          </p:cNvPr>
          <p:cNvSpPr txBox="1"/>
          <p:nvPr/>
        </p:nvSpPr>
        <p:spPr>
          <a:xfrm>
            <a:off x="3292559" y="852407"/>
            <a:ext cx="11710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>
                <a:latin typeface="Calibri" panose="020F0502020204030204" pitchFamily="34" charset="0"/>
                <a:cs typeface="Calibri" panose="020F0502020204030204" pitchFamily="34" charset="0"/>
              </a:rPr>
              <a:t>Activities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6D6DB83-7E44-42B3-BD4D-A915C23AE985}"/>
              </a:ext>
            </a:extLst>
          </p:cNvPr>
          <p:cNvSpPr txBox="1"/>
          <p:nvPr/>
        </p:nvSpPr>
        <p:spPr>
          <a:xfrm>
            <a:off x="6929499" y="851363"/>
            <a:ext cx="11710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Outcomes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0F00F76-EF3D-4752-B0DC-07AE90C7F072}"/>
              </a:ext>
            </a:extLst>
          </p:cNvPr>
          <p:cNvSpPr txBox="1"/>
          <p:nvPr/>
        </p:nvSpPr>
        <p:spPr>
          <a:xfrm>
            <a:off x="6938835" y="1127952"/>
            <a:ext cx="27672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Intermediate (life cycle of grant)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097B409-5A8C-4C73-A847-CBFC61F7834D}"/>
              </a:ext>
            </a:extLst>
          </p:cNvPr>
          <p:cNvSpPr txBox="1"/>
          <p:nvPr/>
        </p:nvSpPr>
        <p:spPr>
          <a:xfrm>
            <a:off x="10439456" y="1136869"/>
            <a:ext cx="1854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Long-term (5+ years)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705DEB50-E515-46A8-9976-2511681FF49A}"/>
              </a:ext>
            </a:extLst>
          </p:cNvPr>
          <p:cNvCxnSpPr>
            <a:cxnSpLocks/>
          </p:cNvCxnSpPr>
          <p:nvPr/>
        </p:nvCxnSpPr>
        <p:spPr>
          <a:xfrm>
            <a:off x="3584" y="5263427"/>
            <a:ext cx="121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A2040A04-86DA-4888-AE3F-94691DEAF02E}"/>
              </a:ext>
            </a:extLst>
          </p:cNvPr>
          <p:cNvSpPr txBox="1"/>
          <p:nvPr/>
        </p:nvSpPr>
        <p:spPr>
          <a:xfrm>
            <a:off x="1821696" y="1382904"/>
            <a:ext cx="1202544" cy="138296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What we need to deliver our activities For example funding from RAENG and expertise from partners</a:t>
            </a:r>
            <a:endParaRPr lang="en-GB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7" name="object 111">
            <a:extLst>
              <a:ext uri="{FF2B5EF4-FFF2-40B4-BE49-F238E27FC236}">
                <a16:creationId xmlns:a16="http://schemas.microsoft.com/office/drawing/2014/main" id="{4A2D843D-3099-4DB2-B3EB-5BFC9BFA3CC9}"/>
              </a:ext>
            </a:extLst>
          </p:cNvPr>
          <p:cNvSpPr txBox="1"/>
          <p:nvPr/>
        </p:nvSpPr>
        <p:spPr>
          <a:xfrm>
            <a:off x="3336171" y="1391860"/>
            <a:ext cx="1271093" cy="671595"/>
          </a:xfrm>
          <a:prstGeom prst="rect">
            <a:avLst/>
          </a:prstGeom>
          <a:solidFill>
            <a:srgbClr val="8CD3D6"/>
          </a:solidFill>
        </p:spPr>
        <p:txBody>
          <a:bodyPr vert="horz" wrap="square" lIns="0" tIns="56515" rIns="0" bIns="0" rtlCol="0">
            <a:noAutofit/>
          </a:bodyPr>
          <a:lstStyle/>
          <a:p>
            <a:pPr marL="135887" marR="340986">
              <a:lnSpc>
                <a:spcPct val="100899"/>
              </a:lnSpc>
              <a:spcBef>
                <a:spcPts val="445"/>
              </a:spcBef>
            </a:pPr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What we do to produce our outcomes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" name="object 111">
            <a:extLst>
              <a:ext uri="{FF2B5EF4-FFF2-40B4-BE49-F238E27FC236}">
                <a16:creationId xmlns:a16="http://schemas.microsoft.com/office/drawing/2014/main" id="{9F01C272-C6B5-4CDB-8FCE-C6B1C2E99BFC}"/>
              </a:ext>
            </a:extLst>
          </p:cNvPr>
          <p:cNvSpPr txBox="1"/>
          <p:nvPr/>
        </p:nvSpPr>
        <p:spPr>
          <a:xfrm>
            <a:off x="10427218" y="2969349"/>
            <a:ext cx="1710797" cy="1388727"/>
          </a:xfrm>
          <a:prstGeom prst="rect">
            <a:avLst/>
          </a:prstGeom>
          <a:solidFill>
            <a:srgbClr val="FFD700"/>
          </a:solidFill>
        </p:spPr>
        <p:txBody>
          <a:bodyPr vert="horz" wrap="square" lIns="0" tIns="56515" rIns="0" bIns="0" rtlCol="0">
            <a:noAutofit/>
          </a:bodyPr>
          <a:lstStyle/>
          <a:p>
            <a:pPr marL="135887" marR="340986">
              <a:lnSpc>
                <a:spcPct val="100899"/>
              </a:lnSpc>
              <a:spcBef>
                <a:spcPts val="445"/>
              </a:spcBef>
            </a:pPr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Aim</a:t>
            </a:r>
          </a:p>
          <a:p>
            <a:pPr marL="135887" marR="340986">
              <a:lnSpc>
                <a:spcPct val="100899"/>
              </a:lnSpc>
              <a:spcBef>
                <a:spcPts val="445"/>
              </a:spcBef>
            </a:pPr>
            <a:r>
              <a:rPr lang="en-GB" sz="1000" dirty="0">
                <a:latin typeface="Calibri" panose="020F0502020204030204" pitchFamily="34" charset="0"/>
                <a:cs typeface="Calibri" panose="020F0502020204030204" pitchFamily="34" charset="0"/>
              </a:rPr>
              <a:t>What is the desired change in the beneficiary group that would not have happened without this project</a:t>
            </a:r>
            <a:endParaRPr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8" name="object 111">
            <a:extLst>
              <a:ext uri="{FF2B5EF4-FFF2-40B4-BE49-F238E27FC236}">
                <a16:creationId xmlns:a16="http://schemas.microsoft.com/office/drawing/2014/main" id="{6F351A3D-0986-4B92-817A-354121555005}"/>
              </a:ext>
            </a:extLst>
          </p:cNvPr>
          <p:cNvSpPr txBox="1"/>
          <p:nvPr/>
        </p:nvSpPr>
        <p:spPr>
          <a:xfrm>
            <a:off x="10439456" y="1391374"/>
            <a:ext cx="1657701" cy="680535"/>
          </a:xfrm>
          <a:prstGeom prst="rect">
            <a:avLst/>
          </a:prstGeom>
          <a:solidFill>
            <a:srgbClr val="F47521"/>
          </a:solidFill>
        </p:spPr>
        <p:txBody>
          <a:bodyPr vert="horz" wrap="square" lIns="0" tIns="56515" rIns="0" bIns="0" rtlCol="0">
            <a:noAutofit/>
          </a:bodyPr>
          <a:lstStyle/>
          <a:p>
            <a:pPr marL="135887" marR="340986" defTabSz="1432948">
              <a:lnSpc>
                <a:spcPct val="100899"/>
              </a:lnSpc>
              <a:spcBef>
                <a:spcPts val="445"/>
              </a:spcBef>
            </a:pPr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What long terms goal(s) do you anticipate beyond the life cycle of the grant?</a:t>
            </a:r>
          </a:p>
          <a:p>
            <a:pPr marL="135887" marR="340986">
              <a:lnSpc>
                <a:spcPct val="100899"/>
              </a:lnSpc>
              <a:spcBef>
                <a:spcPts val="445"/>
              </a:spcBef>
            </a:pPr>
            <a:endParaRPr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B765654F-F42E-4B5D-B67E-E37ECB30D7D9}"/>
              </a:ext>
            </a:extLst>
          </p:cNvPr>
          <p:cNvGrpSpPr/>
          <p:nvPr/>
        </p:nvGrpSpPr>
        <p:grpSpPr>
          <a:xfrm>
            <a:off x="4021216" y="-1206767"/>
            <a:ext cx="1271093" cy="671595"/>
            <a:chOff x="5265776" y="3424204"/>
            <a:chExt cx="1271093" cy="671594"/>
          </a:xfrm>
        </p:grpSpPr>
        <p:sp>
          <p:nvSpPr>
            <p:cNvPr id="154" name="object 111">
              <a:extLst>
                <a:ext uri="{FF2B5EF4-FFF2-40B4-BE49-F238E27FC236}">
                  <a16:creationId xmlns:a16="http://schemas.microsoft.com/office/drawing/2014/main" id="{89795D9C-F860-4C96-A1E3-79693068E95D}"/>
                </a:ext>
              </a:extLst>
            </p:cNvPr>
            <p:cNvSpPr txBox="1"/>
            <p:nvPr/>
          </p:nvSpPr>
          <p:spPr>
            <a:xfrm>
              <a:off x="5265776" y="3424204"/>
              <a:ext cx="1271093" cy="671594"/>
            </a:xfrm>
            <a:prstGeom prst="rect">
              <a:avLst/>
            </a:prstGeom>
            <a:solidFill>
              <a:srgbClr val="8CD3D6"/>
            </a:solidFill>
          </p:spPr>
          <p:txBody>
            <a:bodyPr vert="horz" wrap="square" lIns="0" tIns="56515" rIns="0" bIns="0" rtlCol="0">
              <a:noAutofit/>
            </a:bodyPr>
            <a:lstStyle/>
            <a:p>
              <a:pPr marL="135887" marR="340986">
                <a:lnSpc>
                  <a:spcPct val="100899"/>
                </a:lnSpc>
                <a:spcBef>
                  <a:spcPts val="445"/>
                </a:spcBef>
              </a:pPr>
              <a:endParaRPr sz="1000">
                <a:cs typeface="Montserrat-Medium"/>
              </a:endParaRPr>
            </a:p>
          </p:txBody>
        </p: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2BCF1791-1FC1-4906-B424-C0185EFE5367}"/>
                </a:ext>
              </a:extLst>
            </p:cNvPr>
            <p:cNvSpPr txBox="1"/>
            <p:nvPr/>
          </p:nvSpPr>
          <p:spPr>
            <a:xfrm>
              <a:off x="5285803" y="3455023"/>
              <a:ext cx="1125048" cy="56618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endParaRPr lang="en-GB" sz="1000"/>
            </a:p>
          </p:txBody>
        </p:sp>
      </p:grpSp>
      <p:cxnSp>
        <p:nvCxnSpPr>
          <p:cNvPr id="166" name="Straight Arrow Connector 165">
            <a:extLst>
              <a:ext uri="{FF2B5EF4-FFF2-40B4-BE49-F238E27FC236}">
                <a16:creationId xmlns:a16="http://schemas.microsoft.com/office/drawing/2014/main" id="{22142970-CB04-41A5-A092-246CBFF14E3D}"/>
              </a:ext>
            </a:extLst>
          </p:cNvPr>
          <p:cNvCxnSpPr>
            <a:cxnSpLocks/>
          </p:cNvCxnSpPr>
          <p:nvPr/>
        </p:nvCxnSpPr>
        <p:spPr>
          <a:xfrm>
            <a:off x="4601021" y="1641062"/>
            <a:ext cx="2390716" cy="13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4" name="Straight Arrow Connector 173">
            <a:extLst>
              <a:ext uri="{FF2B5EF4-FFF2-40B4-BE49-F238E27FC236}">
                <a16:creationId xmlns:a16="http://schemas.microsoft.com/office/drawing/2014/main" id="{0C2B7E53-1F4F-4A1E-B9DF-AD361198F419}"/>
              </a:ext>
            </a:extLst>
          </p:cNvPr>
          <p:cNvCxnSpPr>
            <a:cxnSpLocks/>
            <a:stCxn id="88" idx="2"/>
            <a:endCxn id="89" idx="0"/>
          </p:cNvCxnSpPr>
          <p:nvPr/>
        </p:nvCxnSpPr>
        <p:spPr>
          <a:xfrm>
            <a:off x="11268307" y="2071908"/>
            <a:ext cx="14309" cy="8974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FE896946-BC11-4D79-817E-64A08831A0E0}"/>
              </a:ext>
            </a:extLst>
          </p:cNvPr>
          <p:cNvGrpSpPr/>
          <p:nvPr/>
        </p:nvGrpSpPr>
        <p:grpSpPr>
          <a:xfrm>
            <a:off x="2055254" y="-1236025"/>
            <a:ext cx="691111" cy="767873"/>
            <a:chOff x="2025146" y="2947747"/>
            <a:chExt cx="1067585" cy="758937"/>
          </a:xfrm>
        </p:grpSpPr>
        <p:sp>
          <p:nvSpPr>
            <p:cNvPr id="187" name="object 48">
              <a:extLst>
                <a:ext uri="{FF2B5EF4-FFF2-40B4-BE49-F238E27FC236}">
                  <a16:creationId xmlns:a16="http://schemas.microsoft.com/office/drawing/2014/main" id="{27F6856F-7C4D-45FF-B232-F975B0C368C5}"/>
                </a:ext>
              </a:extLst>
            </p:cNvPr>
            <p:cNvSpPr/>
            <p:nvPr/>
          </p:nvSpPr>
          <p:spPr>
            <a:xfrm>
              <a:off x="2025146" y="2947747"/>
              <a:ext cx="1067585" cy="758937"/>
            </a:xfrm>
            <a:custGeom>
              <a:avLst/>
              <a:gdLst/>
              <a:ahLst/>
              <a:cxnLst/>
              <a:rect l="l" t="t" r="r" b="b"/>
              <a:pathLst>
                <a:path w="3355975" h="730885">
                  <a:moveTo>
                    <a:pt x="3355878" y="0"/>
                  </a:moveTo>
                  <a:lnTo>
                    <a:pt x="0" y="0"/>
                  </a:lnTo>
                  <a:lnTo>
                    <a:pt x="0" y="730532"/>
                  </a:lnTo>
                  <a:lnTo>
                    <a:pt x="3355878" y="730532"/>
                  </a:lnTo>
                  <a:lnTo>
                    <a:pt x="3355878" y="0"/>
                  </a:lnTo>
                  <a:close/>
                </a:path>
              </a:pathLst>
            </a:custGeom>
            <a:solidFill>
              <a:srgbClr val="B4BEE1"/>
            </a:solidFill>
          </p:spPr>
          <p:txBody>
            <a:bodyPr wrap="square" lIns="0" tIns="0" rIns="0" bIns="0" rtlCol="0"/>
            <a:lstStyle/>
            <a:p>
              <a:endParaRPr sz="1000"/>
            </a:p>
          </p:txBody>
        </p:sp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469BBB94-26F3-448C-9268-6ACC2117F2C7}"/>
                </a:ext>
              </a:extLst>
            </p:cNvPr>
            <p:cNvSpPr txBox="1"/>
            <p:nvPr/>
          </p:nvSpPr>
          <p:spPr>
            <a:xfrm>
              <a:off x="2025146" y="3020880"/>
              <a:ext cx="1013846" cy="56618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endParaRPr lang="en-GB"/>
            </a:p>
          </p:txBody>
        </p:sp>
      </p:grpSp>
      <p:grpSp>
        <p:nvGrpSpPr>
          <p:cNvPr id="190" name="Group 189">
            <a:extLst>
              <a:ext uri="{FF2B5EF4-FFF2-40B4-BE49-F238E27FC236}">
                <a16:creationId xmlns:a16="http://schemas.microsoft.com/office/drawing/2014/main" id="{BA03EC8E-759D-4266-B743-1F1E460D60EC}"/>
              </a:ext>
            </a:extLst>
          </p:cNvPr>
          <p:cNvGrpSpPr/>
          <p:nvPr/>
        </p:nvGrpSpPr>
        <p:grpSpPr>
          <a:xfrm>
            <a:off x="2207654" y="-1083625"/>
            <a:ext cx="691111" cy="767873"/>
            <a:chOff x="2025146" y="2947747"/>
            <a:chExt cx="1067585" cy="758937"/>
          </a:xfrm>
        </p:grpSpPr>
        <p:sp>
          <p:nvSpPr>
            <p:cNvPr id="191" name="object 48">
              <a:extLst>
                <a:ext uri="{FF2B5EF4-FFF2-40B4-BE49-F238E27FC236}">
                  <a16:creationId xmlns:a16="http://schemas.microsoft.com/office/drawing/2014/main" id="{CE497485-193B-490A-A510-917B86F5715B}"/>
                </a:ext>
              </a:extLst>
            </p:cNvPr>
            <p:cNvSpPr/>
            <p:nvPr/>
          </p:nvSpPr>
          <p:spPr>
            <a:xfrm>
              <a:off x="2025146" y="2947747"/>
              <a:ext cx="1067585" cy="758937"/>
            </a:xfrm>
            <a:custGeom>
              <a:avLst/>
              <a:gdLst/>
              <a:ahLst/>
              <a:cxnLst/>
              <a:rect l="l" t="t" r="r" b="b"/>
              <a:pathLst>
                <a:path w="3355975" h="730885">
                  <a:moveTo>
                    <a:pt x="3355878" y="0"/>
                  </a:moveTo>
                  <a:lnTo>
                    <a:pt x="0" y="0"/>
                  </a:lnTo>
                  <a:lnTo>
                    <a:pt x="0" y="730532"/>
                  </a:lnTo>
                  <a:lnTo>
                    <a:pt x="3355878" y="730532"/>
                  </a:lnTo>
                  <a:lnTo>
                    <a:pt x="3355878" y="0"/>
                  </a:lnTo>
                  <a:close/>
                </a:path>
              </a:pathLst>
            </a:custGeom>
            <a:solidFill>
              <a:srgbClr val="B4BEE1"/>
            </a:solidFill>
          </p:spPr>
          <p:txBody>
            <a:bodyPr wrap="square" lIns="0" tIns="0" rIns="0" bIns="0" rtlCol="0"/>
            <a:lstStyle/>
            <a:p>
              <a:endParaRPr sz="1000"/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E6D358AB-5438-4F75-AE07-79A804642517}"/>
                </a:ext>
              </a:extLst>
            </p:cNvPr>
            <p:cNvSpPr txBox="1"/>
            <p:nvPr/>
          </p:nvSpPr>
          <p:spPr>
            <a:xfrm>
              <a:off x="2025146" y="3020880"/>
              <a:ext cx="1013846" cy="56618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endParaRPr lang="en-GB"/>
            </a:p>
          </p:txBody>
        </p:sp>
      </p:grp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0A9E5CDB-C4D1-4EF4-8F28-F858077E0083}"/>
              </a:ext>
            </a:extLst>
          </p:cNvPr>
          <p:cNvGrpSpPr/>
          <p:nvPr/>
        </p:nvGrpSpPr>
        <p:grpSpPr>
          <a:xfrm>
            <a:off x="2360054" y="-931224"/>
            <a:ext cx="691111" cy="767873"/>
            <a:chOff x="2025146" y="2947747"/>
            <a:chExt cx="1067585" cy="758937"/>
          </a:xfrm>
        </p:grpSpPr>
        <p:sp>
          <p:nvSpPr>
            <p:cNvPr id="194" name="object 48">
              <a:extLst>
                <a:ext uri="{FF2B5EF4-FFF2-40B4-BE49-F238E27FC236}">
                  <a16:creationId xmlns:a16="http://schemas.microsoft.com/office/drawing/2014/main" id="{ABE5389E-8375-461B-9374-F21388EAB41E}"/>
                </a:ext>
              </a:extLst>
            </p:cNvPr>
            <p:cNvSpPr/>
            <p:nvPr/>
          </p:nvSpPr>
          <p:spPr>
            <a:xfrm>
              <a:off x="2025146" y="2947747"/>
              <a:ext cx="1067585" cy="758937"/>
            </a:xfrm>
            <a:custGeom>
              <a:avLst/>
              <a:gdLst/>
              <a:ahLst/>
              <a:cxnLst/>
              <a:rect l="l" t="t" r="r" b="b"/>
              <a:pathLst>
                <a:path w="3355975" h="730885">
                  <a:moveTo>
                    <a:pt x="3355878" y="0"/>
                  </a:moveTo>
                  <a:lnTo>
                    <a:pt x="0" y="0"/>
                  </a:lnTo>
                  <a:lnTo>
                    <a:pt x="0" y="730532"/>
                  </a:lnTo>
                  <a:lnTo>
                    <a:pt x="3355878" y="730532"/>
                  </a:lnTo>
                  <a:lnTo>
                    <a:pt x="3355878" y="0"/>
                  </a:lnTo>
                  <a:close/>
                </a:path>
              </a:pathLst>
            </a:custGeom>
            <a:solidFill>
              <a:srgbClr val="B4BEE1"/>
            </a:solidFill>
          </p:spPr>
          <p:txBody>
            <a:bodyPr wrap="square" lIns="0" tIns="0" rIns="0" bIns="0" rtlCol="0"/>
            <a:lstStyle/>
            <a:p>
              <a:endParaRPr sz="1000"/>
            </a:p>
          </p:txBody>
        </p:sp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CC4E334E-2B86-4833-B25D-36894284A880}"/>
                </a:ext>
              </a:extLst>
            </p:cNvPr>
            <p:cNvSpPr txBox="1"/>
            <p:nvPr/>
          </p:nvSpPr>
          <p:spPr>
            <a:xfrm>
              <a:off x="2025146" y="3020880"/>
              <a:ext cx="1013846" cy="56618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endParaRPr lang="en-GB"/>
            </a:p>
          </p:txBody>
        </p:sp>
      </p:grp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8650F9A1-C54E-4618-A99D-86DE90392801}"/>
              </a:ext>
            </a:extLst>
          </p:cNvPr>
          <p:cNvGrpSpPr/>
          <p:nvPr/>
        </p:nvGrpSpPr>
        <p:grpSpPr>
          <a:xfrm>
            <a:off x="4173616" y="-1054367"/>
            <a:ext cx="1271093" cy="671595"/>
            <a:chOff x="5265776" y="3424204"/>
            <a:chExt cx="1271093" cy="671594"/>
          </a:xfrm>
        </p:grpSpPr>
        <p:sp>
          <p:nvSpPr>
            <p:cNvPr id="200" name="object 111">
              <a:extLst>
                <a:ext uri="{FF2B5EF4-FFF2-40B4-BE49-F238E27FC236}">
                  <a16:creationId xmlns:a16="http://schemas.microsoft.com/office/drawing/2014/main" id="{C52480E8-25FA-4678-BC9B-F98E3482B3A4}"/>
                </a:ext>
              </a:extLst>
            </p:cNvPr>
            <p:cNvSpPr txBox="1"/>
            <p:nvPr/>
          </p:nvSpPr>
          <p:spPr>
            <a:xfrm>
              <a:off x="5265776" y="3424204"/>
              <a:ext cx="1271093" cy="671594"/>
            </a:xfrm>
            <a:prstGeom prst="rect">
              <a:avLst/>
            </a:prstGeom>
            <a:solidFill>
              <a:srgbClr val="8CD3D6"/>
            </a:solidFill>
          </p:spPr>
          <p:txBody>
            <a:bodyPr vert="horz" wrap="square" lIns="0" tIns="56515" rIns="0" bIns="0" rtlCol="0">
              <a:noAutofit/>
            </a:bodyPr>
            <a:lstStyle/>
            <a:p>
              <a:pPr marL="135887" marR="340986">
                <a:lnSpc>
                  <a:spcPct val="100899"/>
                </a:lnSpc>
                <a:spcBef>
                  <a:spcPts val="445"/>
                </a:spcBef>
              </a:pPr>
              <a:endParaRPr sz="1000">
                <a:cs typeface="Montserrat-Medium"/>
              </a:endParaRPr>
            </a:p>
          </p:txBody>
        </p:sp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29F8EA5B-04A2-40B7-BF4A-914DB03D5692}"/>
                </a:ext>
              </a:extLst>
            </p:cNvPr>
            <p:cNvSpPr txBox="1"/>
            <p:nvPr/>
          </p:nvSpPr>
          <p:spPr>
            <a:xfrm>
              <a:off x="5285803" y="3455023"/>
              <a:ext cx="1125048" cy="56618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endParaRPr lang="en-GB" sz="1000"/>
            </a:p>
          </p:txBody>
        </p:sp>
      </p:grpSp>
      <p:grpSp>
        <p:nvGrpSpPr>
          <p:cNvPr id="202" name="Group 201">
            <a:extLst>
              <a:ext uri="{FF2B5EF4-FFF2-40B4-BE49-F238E27FC236}">
                <a16:creationId xmlns:a16="http://schemas.microsoft.com/office/drawing/2014/main" id="{F6CD8C44-164C-4CE9-8A00-9DFADEBD2BA0}"/>
              </a:ext>
            </a:extLst>
          </p:cNvPr>
          <p:cNvGrpSpPr/>
          <p:nvPr/>
        </p:nvGrpSpPr>
        <p:grpSpPr>
          <a:xfrm>
            <a:off x="4326016" y="-901967"/>
            <a:ext cx="1271093" cy="671595"/>
            <a:chOff x="5265776" y="3424204"/>
            <a:chExt cx="1271093" cy="671594"/>
          </a:xfrm>
        </p:grpSpPr>
        <p:sp>
          <p:nvSpPr>
            <p:cNvPr id="203" name="object 111">
              <a:extLst>
                <a:ext uri="{FF2B5EF4-FFF2-40B4-BE49-F238E27FC236}">
                  <a16:creationId xmlns:a16="http://schemas.microsoft.com/office/drawing/2014/main" id="{B6813AA5-7989-4D8D-BDDB-8021B13571FF}"/>
                </a:ext>
              </a:extLst>
            </p:cNvPr>
            <p:cNvSpPr txBox="1"/>
            <p:nvPr/>
          </p:nvSpPr>
          <p:spPr>
            <a:xfrm>
              <a:off x="5265776" y="3424204"/>
              <a:ext cx="1271093" cy="671594"/>
            </a:xfrm>
            <a:prstGeom prst="rect">
              <a:avLst/>
            </a:prstGeom>
            <a:solidFill>
              <a:srgbClr val="8CD3D6"/>
            </a:solidFill>
          </p:spPr>
          <p:txBody>
            <a:bodyPr vert="horz" wrap="square" lIns="0" tIns="56515" rIns="0" bIns="0" rtlCol="0">
              <a:noAutofit/>
            </a:bodyPr>
            <a:lstStyle/>
            <a:p>
              <a:pPr marL="135887" marR="340986">
                <a:lnSpc>
                  <a:spcPct val="100899"/>
                </a:lnSpc>
                <a:spcBef>
                  <a:spcPts val="445"/>
                </a:spcBef>
              </a:pPr>
              <a:endParaRPr sz="1000">
                <a:cs typeface="Montserrat-Medium"/>
              </a:endParaRPr>
            </a:p>
          </p:txBody>
        </p:sp>
        <p:sp>
          <p:nvSpPr>
            <p:cNvPr id="204" name="TextBox 203">
              <a:extLst>
                <a:ext uri="{FF2B5EF4-FFF2-40B4-BE49-F238E27FC236}">
                  <a16:creationId xmlns:a16="http://schemas.microsoft.com/office/drawing/2014/main" id="{8144B0AC-FF45-4DCC-BF77-18A689D0839B}"/>
                </a:ext>
              </a:extLst>
            </p:cNvPr>
            <p:cNvSpPr txBox="1"/>
            <p:nvPr/>
          </p:nvSpPr>
          <p:spPr>
            <a:xfrm>
              <a:off x="5285803" y="3455023"/>
              <a:ext cx="1125048" cy="56618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endParaRPr lang="en-GB" sz="1000"/>
            </a:p>
          </p:txBody>
        </p:sp>
      </p:grpSp>
      <p:grpSp>
        <p:nvGrpSpPr>
          <p:cNvPr id="205" name="Group 204">
            <a:extLst>
              <a:ext uri="{FF2B5EF4-FFF2-40B4-BE49-F238E27FC236}">
                <a16:creationId xmlns:a16="http://schemas.microsoft.com/office/drawing/2014/main" id="{41C1C532-8A19-48F8-B293-8BE34422BBF0}"/>
              </a:ext>
            </a:extLst>
          </p:cNvPr>
          <p:cNvGrpSpPr/>
          <p:nvPr/>
        </p:nvGrpSpPr>
        <p:grpSpPr>
          <a:xfrm>
            <a:off x="4478416" y="-749567"/>
            <a:ext cx="1271093" cy="671595"/>
            <a:chOff x="5265776" y="3424204"/>
            <a:chExt cx="1271093" cy="671594"/>
          </a:xfrm>
        </p:grpSpPr>
        <p:sp>
          <p:nvSpPr>
            <p:cNvPr id="206" name="object 111">
              <a:extLst>
                <a:ext uri="{FF2B5EF4-FFF2-40B4-BE49-F238E27FC236}">
                  <a16:creationId xmlns:a16="http://schemas.microsoft.com/office/drawing/2014/main" id="{091766D3-08B8-49FD-8AC8-0323EF2DDE51}"/>
                </a:ext>
              </a:extLst>
            </p:cNvPr>
            <p:cNvSpPr txBox="1"/>
            <p:nvPr/>
          </p:nvSpPr>
          <p:spPr>
            <a:xfrm>
              <a:off x="5265776" y="3424204"/>
              <a:ext cx="1271093" cy="671594"/>
            </a:xfrm>
            <a:prstGeom prst="rect">
              <a:avLst/>
            </a:prstGeom>
            <a:solidFill>
              <a:srgbClr val="8CD3D6"/>
            </a:solidFill>
          </p:spPr>
          <p:txBody>
            <a:bodyPr vert="horz" wrap="square" lIns="0" tIns="56515" rIns="0" bIns="0" rtlCol="0">
              <a:noAutofit/>
            </a:bodyPr>
            <a:lstStyle/>
            <a:p>
              <a:pPr marL="135887" marR="340986">
                <a:lnSpc>
                  <a:spcPct val="100899"/>
                </a:lnSpc>
                <a:spcBef>
                  <a:spcPts val="445"/>
                </a:spcBef>
              </a:pPr>
              <a:endParaRPr sz="1000">
                <a:cs typeface="Montserrat-Medium"/>
              </a:endParaRPr>
            </a:p>
          </p:txBody>
        </p:sp>
        <p:sp>
          <p:nvSpPr>
            <p:cNvPr id="207" name="TextBox 206">
              <a:extLst>
                <a:ext uri="{FF2B5EF4-FFF2-40B4-BE49-F238E27FC236}">
                  <a16:creationId xmlns:a16="http://schemas.microsoft.com/office/drawing/2014/main" id="{EE82FAC2-5058-484A-8FBD-D92FDFEFB51B}"/>
                </a:ext>
              </a:extLst>
            </p:cNvPr>
            <p:cNvSpPr txBox="1"/>
            <p:nvPr/>
          </p:nvSpPr>
          <p:spPr>
            <a:xfrm>
              <a:off x="5285803" y="3455023"/>
              <a:ext cx="1125048" cy="56618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endParaRPr lang="en-GB" sz="1000"/>
            </a:p>
          </p:txBody>
        </p:sp>
      </p:grpSp>
      <p:grpSp>
        <p:nvGrpSpPr>
          <p:cNvPr id="220" name="Group 219">
            <a:extLst>
              <a:ext uri="{FF2B5EF4-FFF2-40B4-BE49-F238E27FC236}">
                <a16:creationId xmlns:a16="http://schemas.microsoft.com/office/drawing/2014/main" id="{6340C443-D25C-4844-BA2B-DB674B009840}"/>
              </a:ext>
            </a:extLst>
          </p:cNvPr>
          <p:cNvGrpSpPr/>
          <p:nvPr/>
        </p:nvGrpSpPr>
        <p:grpSpPr>
          <a:xfrm>
            <a:off x="8623467" y="-1440954"/>
            <a:ext cx="1274903" cy="671595"/>
            <a:chOff x="8825391" y="1810288"/>
            <a:chExt cx="1274903" cy="671594"/>
          </a:xfrm>
        </p:grpSpPr>
        <p:sp>
          <p:nvSpPr>
            <p:cNvPr id="221" name="object 111">
              <a:extLst>
                <a:ext uri="{FF2B5EF4-FFF2-40B4-BE49-F238E27FC236}">
                  <a16:creationId xmlns:a16="http://schemas.microsoft.com/office/drawing/2014/main" id="{1960150B-A0B4-4C58-A602-2FD5A9E684E6}"/>
                </a:ext>
              </a:extLst>
            </p:cNvPr>
            <p:cNvSpPr txBox="1"/>
            <p:nvPr/>
          </p:nvSpPr>
          <p:spPr>
            <a:xfrm>
              <a:off x="8829201" y="1810288"/>
              <a:ext cx="1271093" cy="671594"/>
            </a:xfrm>
            <a:prstGeom prst="rect">
              <a:avLst/>
            </a:prstGeom>
            <a:solidFill>
              <a:srgbClr val="F47521"/>
            </a:solidFill>
          </p:spPr>
          <p:txBody>
            <a:bodyPr vert="horz" wrap="square" lIns="0" tIns="56515" rIns="0" bIns="0" rtlCol="0">
              <a:noAutofit/>
            </a:bodyPr>
            <a:lstStyle/>
            <a:p>
              <a:pPr marL="135887" marR="340986">
                <a:lnSpc>
                  <a:spcPct val="100899"/>
                </a:lnSpc>
                <a:spcBef>
                  <a:spcPts val="445"/>
                </a:spcBef>
              </a:pPr>
              <a:endParaRPr sz="1000">
                <a:cs typeface="Montserrat-Medium"/>
              </a:endParaRPr>
            </a:p>
          </p:txBody>
        </p:sp>
        <p:sp>
          <p:nvSpPr>
            <p:cNvPr id="222" name="TextBox 221">
              <a:extLst>
                <a:ext uri="{FF2B5EF4-FFF2-40B4-BE49-F238E27FC236}">
                  <a16:creationId xmlns:a16="http://schemas.microsoft.com/office/drawing/2014/main" id="{884C9D2B-7347-42D2-973E-ACBAA8AF2A0A}"/>
                </a:ext>
              </a:extLst>
            </p:cNvPr>
            <p:cNvSpPr txBox="1"/>
            <p:nvPr/>
          </p:nvSpPr>
          <p:spPr>
            <a:xfrm>
              <a:off x="8825391" y="1838017"/>
              <a:ext cx="1125048" cy="56618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endParaRPr lang="en-GB" sz="1000"/>
            </a:p>
          </p:txBody>
        </p:sp>
      </p:grpSp>
      <p:grpSp>
        <p:nvGrpSpPr>
          <p:cNvPr id="223" name="Group 222">
            <a:extLst>
              <a:ext uri="{FF2B5EF4-FFF2-40B4-BE49-F238E27FC236}">
                <a16:creationId xmlns:a16="http://schemas.microsoft.com/office/drawing/2014/main" id="{F8EA88C8-1C90-40DE-9288-7C33E3375C71}"/>
              </a:ext>
            </a:extLst>
          </p:cNvPr>
          <p:cNvGrpSpPr/>
          <p:nvPr/>
        </p:nvGrpSpPr>
        <p:grpSpPr>
          <a:xfrm>
            <a:off x="8775867" y="-1288554"/>
            <a:ext cx="1274903" cy="671595"/>
            <a:chOff x="8825391" y="1810288"/>
            <a:chExt cx="1274903" cy="671594"/>
          </a:xfrm>
        </p:grpSpPr>
        <p:sp>
          <p:nvSpPr>
            <p:cNvPr id="224" name="object 111">
              <a:extLst>
                <a:ext uri="{FF2B5EF4-FFF2-40B4-BE49-F238E27FC236}">
                  <a16:creationId xmlns:a16="http://schemas.microsoft.com/office/drawing/2014/main" id="{331C7066-E779-41BD-A857-64C3E80CF726}"/>
                </a:ext>
              </a:extLst>
            </p:cNvPr>
            <p:cNvSpPr txBox="1"/>
            <p:nvPr/>
          </p:nvSpPr>
          <p:spPr>
            <a:xfrm>
              <a:off x="8829201" y="1810288"/>
              <a:ext cx="1271093" cy="671594"/>
            </a:xfrm>
            <a:prstGeom prst="rect">
              <a:avLst/>
            </a:prstGeom>
            <a:solidFill>
              <a:srgbClr val="F47521"/>
            </a:solidFill>
          </p:spPr>
          <p:txBody>
            <a:bodyPr vert="horz" wrap="square" lIns="0" tIns="56515" rIns="0" bIns="0" rtlCol="0">
              <a:noAutofit/>
            </a:bodyPr>
            <a:lstStyle/>
            <a:p>
              <a:pPr marL="135887" marR="340986">
                <a:lnSpc>
                  <a:spcPct val="100899"/>
                </a:lnSpc>
                <a:spcBef>
                  <a:spcPts val="445"/>
                </a:spcBef>
              </a:pPr>
              <a:endParaRPr sz="1000">
                <a:cs typeface="Montserrat-Medium"/>
              </a:endParaRPr>
            </a:p>
          </p:txBody>
        </p:sp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id="{6BA22B1D-01C0-480E-9B34-D49F1CA03518}"/>
                </a:ext>
              </a:extLst>
            </p:cNvPr>
            <p:cNvSpPr txBox="1"/>
            <p:nvPr/>
          </p:nvSpPr>
          <p:spPr>
            <a:xfrm>
              <a:off x="8825391" y="1838017"/>
              <a:ext cx="1125048" cy="56618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endParaRPr lang="en-GB" sz="1000"/>
            </a:p>
          </p:txBody>
        </p:sp>
      </p:grpSp>
      <p:grpSp>
        <p:nvGrpSpPr>
          <p:cNvPr id="226" name="Group 225">
            <a:extLst>
              <a:ext uri="{FF2B5EF4-FFF2-40B4-BE49-F238E27FC236}">
                <a16:creationId xmlns:a16="http://schemas.microsoft.com/office/drawing/2014/main" id="{04885A72-C5C4-46AE-9926-31FE6613CF2E}"/>
              </a:ext>
            </a:extLst>
          </p:cNvPr>
          <p:cNvGrpSpPr/>
          <p:nvPr/>
        </p:nvGrpSpPr>
        <p:grpSpPr>
          <a:xfrm>
            <a:off x="8928267" y="-1136154"/>
            <a:ext cx="1274903" cy="671595"/>
            <a:chOff x="8825391" y="1810288"/>
            <a:chExt cx="1274903" cy="671594"/>
          </a:xfrm>
        </p:grpSpPr>
        <p:sp>
          <p:nvSpPr>
            <p:cNvPr id="227" name="object 111">
              <a:extLst>
                <a:ext uri="{FF2B5EF4-FFF2-40B4-BE49-F238E27FC236}">
                  <a16:creationId xmlns:a16="http://schemas.microsoft.com/office/drawing/2014/main" id="{BCA2919E-6C29-4C58-AB3D-A558DE286EFF}"/>
                </a:ext>
              </a:extLst>
            </p:cNvPr>
            <p:cNvSpPr txBox="1"/>
            <p:nvPr/>
          </p:nvSpPr>
          <p:spPr>
            <a:xfrm>
              <a:off x="8829201" y="1810288"/>
              <a:ext cx="1271093" cy="671594"/>
            </a:xfrm>
            <a:prstGeom prst="rect">
              <a:avLst/>
            </a:prstGeom>
            <a:solidFill>
              <a:srgbClr val="F47521"/>
            </a:solidFill>
          </p:spPr>
          <p:txBody>
            <a:bodyPr vert="horz" wrap="square" lIns="0" tIns="56515" rIns="0" bIns="0" rtlCol="0">
              <a:noAutofit/>
            </a:bodyPr>
            <a:lstStyle/>
            <a:p>
              <a:pPr marL="135887" marR="340986">
                <a:lnSpc>
                  <a:spcPct val="100899"/>
                </a:lnSpc>
                <a:spcBef>
                  <a:spcPts val="445"/>
                </a:spcBef>
              </a:pPr>
              <a:endParaRPr sz="1000">
                <a:cs typeface="Montserrat-Medium"/>
              </a:endParaRPr>
            </a:p>
          </p:txBody>
        </p:sp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50826B5E-976F-44E9-B427-6EB7D9FD47F7}"/>
                </a:ext>
              </a:extLst>
            </p:cNvPr>
            <p:cNvSpPr txBox="1"/>
            <p:nvPr/>
          </p:nvSpPr>
          <p:spPr>
            <a:xfrm>
              <a:off x="8825391" y="1838017"/>
              <a:ext cx="1125048" cy="56618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endParaRPr lang="en-GB" sz="1000"/>
            </a:p>
          </p:txBody>
        </p:sp>
      </p:grpSp>
      <p:grpSp>
        <p:nvGrpSpPr>
          <p:cNvPr id="229" name="Group 228">
            <a:extLst>
              <a:ext uri="{FF2B5EF4-FFF2-40B4-BE49-F238E27FC236}">
                <a16:creationId xmlns:a16="http://schemas.microsoft.com/office/drawing/2014/main" id="{10648C73-311D-4FC0-BFBD-371D47E39877}"/>
              </a:ext>
            </a:extLst>
          </p:cNvPr>
          <p:cNvGrpSpPr/>
          <p:nvPr/>
        </p:nvGrpSpPr>
        <p:grpSpPr>
          <a:xfrm>
            <a:off x="9080667" y="-983752"/>
            <a:ext cx="1274903" cy="671595"/>
            <a:chOff x="8825391" y="1810288"/>
            <a:chExt cx="1274903" cy="671594"/>
          </a:xfrm>
        </p:grpSpPr>
        <p:sp>
          <p:nvSpPr>
            <p:cNvPr id="230" name="object 111">
              <a:extLst>
                <a:ext uri="{FF2B5EF4-FFF2-40B4-BE49-F238E27FC236}">
                  <a16:creationId xmlns:a16="http://schemas.microsoft.com/office/drawing/2014/main" id="{DF933906-FF6C-4376-B0E9-6334F5B510BA}"/>
                </a:ext>
              </a:extLst>
            </p:cNvPr>
            <p:cNvSpPr txBox="1"/>
            <p:nvPr/>
          </p:nvSpPr>
          <p:spPr>
            <a:xfrm>
              <a:off x="8829201" y="1810288"/>
              <a:ext cx="1271093" cy="671594"/>
            </a:xfrm>
            <a:prstGeom prst="rect">
              <a:avLst/>
            </a:prstGeom>
            <a:solidFill>
              <a:srgbClr val="F47521"/>
            </a:solidFill>
          </p:spPr>
          <p:txBody>
            <a:bodyPr vert="horz" wrap="square" lIns="0" tIns="56515" rIns="0" bIns="0" rtlCol="0">
              <a:noAutofit/>
            </a:bodyPr>
            <a:lstStyle/>
            <a:p>
              <a:pPr marL="135887" marR="340986">
                <a:lnSpc>
                  <a:spcPct val="100899"/>
                </a:lnSpc>
                <a:spcBef>
                  <a:spcPts val="445"/>
                </a:spcBef>
              </a:pPr>
              <a:endParaRPr sz="1000">
                <a:cs typeface="Montserrat-Medium"/>
              </a:endParaRPr>
            </a:p>
          </p:txBody>
        </p:sp>
        <p:sp>
          <p:nvSpPr>
            <p:cNvPr id="231" name="TextBox 230">
              <a:extLst>
                <a:ext uri="{FF2B5EF4-FFF2-40B4-BE49-F238E27FC236}">
                  <a16:creationId xmlns:a16="http://schemas.microsoft.com/office/drawing/2014/main" id="{7A8447BF-F16E-4F7F-BD58-6CBB26BA2D41}"/>
                </a:ext>
              </a:extLst>
            </p:cNvPr>
            <p:cNvSpPr txBox="1"/>
            <p:nvPr/>
          </p:nvSpPr>
          <p:spPr>
            <a:xfrm>
              <a:off x="8825391" y="1838017"/>
              <a:ext cx="1125048" cy="56618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endParaRPr lang="en-GB" sz="1000"/>
            </a:p>
          </p:txBody>
        </p:sp>
      </p:grpSp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1F550C28-52BE-4519-8741-962D15FC57F1}"/>
              </a:ext>
            </a:extLst>
          </p:cNvPr>
          <p:cNvCxnSpPr>
            <a:cxnSpLocks/>
          </p:cNvCxnSpPr>
          <p:nvPr/>
        </p:nvCxnSpPr>
        <p:spPr>
          <a:xfrm>
            <a:off x="2640" y="1126349"/>
            <a:ext cx="121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Box 149">
            <a:extLst>
              <a:ext uri="{FF2B5EF4-FFF2-40B4-BE49-F238E27FC236}">
                <a16:creationId xmlns:a16="http://schemas.microsoft.com/office/drawing/2014/main" id="{DFDBBABA-1E0D-4E1C-9075-7C6845E3CC06}"/>
              </a:ext>
            </a:extLst>
          </p:cNvPr>
          <p:cNvSpPr txBox="1"/>
          <p:nvPr/>
        </p:nvSpPr>
        <p:spPr>
          <a:xfrm>
            <a:off x="-30203" y="1594574"/>
            <a:ext cx="1706629" cy="166524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noAutofit/>
          </a:bodyPr>
          <a:lstStyle/>
          <a:p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Need</a:t>
            </a:r>
          </a:p>
          <a:p>
            <a:r>
              <a:rPr lang="en-GB" sz="1000" i="1" dirty="0">
                <a:latin typeface="Calibri" panose="020F0502020204030204" pitchFamily="34" charset="0"/>
                <a:cs typeface="Calibri" panose="020F0502020204030204" pitchFamily="34" charset="0"/>
              </a:rPr>
              <a:t>Describe the need that your project addresses</a:t>
            </a:r>
          </a:p>
        </p:txBody>
      </p: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73F15A61-98B1-47C4-9BF8-1AD926F7D47F}"/>
              </a:ext>
            </a:extLst>
          </p:cNvPr>
          <p:cNvGrpSpPr/>
          <p:nvPr/>
        </p:nvGrpSpPr>
        <p:grpSpPr>
          <a:xfrm>
            <a:off x="5814342" y="-1790714"/>
            <a:ext cx="1271093" cy="671595"/>
            <a:chOff x="7201484" y="1807930"/>
            <a:chExt cx="1271093" cy="671594"/>
          </a:xfrm>
          <a:solidFill>
            <a:srgbClr val="FF9966"/>
          </a:solidFill>
        </p:grpSpPr>
        <p:sp>
          <p:nvSpPr>
            <p:cNvPr id="159" name="object 111">
              <a:extLst>
                <a:ext uri="{FF2B5EF4-FFF2-40B4-BE49-F238E27FC236}">
                  <a16:creationId xmlns:a16="http://schemas.microsoft.com/office/drawing/2014/main" id="{1A2124AC-8CF6-424B-891A-641CA0AA8B33}"/>
                </a:ext>
              </a:extLst>
            </p:cNvPr>
            <p:cNvSpPr txBox="1"/>
            <p:nvPr/>
          </p:nvSpPr>
          <p:spPr>
            <a:xfrm>
              <a:off x="7201484" y="1807930"/>
              <a:ext cx="1271093" cy="671594"/>
            </a:xfrm>
            <a:prstGeom prst="rect">
              <a:avLst/>
            </a:prstGeom>
            <a:grpFill/>
          </p:spPr>
          <p:txBody>
            <a:bodyPr vert="horz" wrap="square" lIns="0" tIns="56515" rIns="0" bIns="0" rtlCol="0">
              <a:noAutofit/>
            </a:bodyPr>
            <a:lstStyle/>
            <a:p>
              <a:pPr marL="135887" marR="340986">
                <a:lnSpc>
                  <a:spcPct val="100899"/>
                </a:lnSpc>
                <a:spcBef>
                  <a:spcPts val="445"/>
                </a:spcBef>
              </a:pPr>
              <a:endParaRPr sz="10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DAB563B6-96B5-4068-BA7F-76878756539C}"/>
                </a:ext>
              </a:extLst>
            </p:cNvPr>
            <p:cNvSpPr txBox="1"/>
            <p:nvPr/>
          </p:nvSpPr>
          <p:spPr>
            <a:xfrm>
              <a:off x="7201484" y="1846941"/>
              <a:ext cx="1125048" cy="566182"/>
            </a:xfrm>
            <a:prstGeom prst="rect">
              <a:avLst/>
            </a:prstGeom>
            <a:grpFill/>
          </p:spPr>
          <p:txBody>
            <a:bodyPr wrap="square" rtlCol="0">
              <a:noAutofit/>
            </a:bodyPr>
            <a:lstStyle/>
            <a:p>
              <a:endParaRPr lang="en-GB" sz="1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CCB0507D-6F98-4AEC-B2BE-2B790B92CDEB}"/>
              </a:ext>
            </a:extLst>
          </p:cNvPr>
          <p:cNvGrpSpPr/>
          <p:nvPr/>
        </p:nvGrpSpPr>
        <p:grpSpPr>
          <a:xfrm>
            <a:off x="6017542" y="-1587514"/>
            <a:ext cx="1271093" cy="671595"/>
            <a:chOff x="7201484" y="1807930"/>
            <a:chExt cx="1271093" cy="671594"/>
          </a:xfrm>
          <a:solidFill>
            <a:srgbClr val="FF9966"/>
          </a:solidFill>
        </p:grpSpPr>
        <p:sp>
          <p:nvSpPr>
            <p:cNvPr id="163" name="object 111">
              <a:extLst>
                <a:ext uri="{FF2B5EF4-FFF2-40B4-BE49-F238E27FC236}">
                  <a16:creationId xmlns:a16="http://schemas.microsoft.com/office/drawing/2014/main" id="{34A7AD5D-7BFD-4D2D-80A2-DF633E63FF2A}"/>
                </a:ext>
              </a:extLst>
            </p:cNvPr>
            <p:cNvSpPr txBox="1"/>
            <p:nvPr/>
          </p:nvSpPr>
          <p:spPr>
            <a:xfrm>
              <a:off x="7201484" y="1807930"/>
              <a:ext cx="1271093" cy="671594"/>
            </a:xfrm>
            <a:prstGeom prst="rect">
              <a:avLst/>
            </a:prstGeom>
            <a:grpFill/>
          </p:spPr>
          <p:txBody>
            <a:bodyPr vert="horz" wrap="square" lIns="0" tIns="56515" rIns="0" bIns="0" rtlCol="0">
              <a:noAutofit/>
            </a:bodyPr>
            <a:lstStyle/>
            <a:p>
              <a:pPr marL="135887" marR="340986">
                <a:lnSpc>
                  <a:spcPct val="100899"/>
                </a:lnSpc>
                <a:spcBef>
                  <a:spcPts val="445"/>
                </a:spcBef>
              </a:pPr>
              <a:endParaRPr sz="10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B4A1D27C-BB72-44C6-8F5F-D9461E284A94}"/>
                </a:ext>
              </a:extLst>
            </p:cNvPr>
            <p:cNvSpPr txBox="1"/>
            <p:nvPr/>
          </p:nvSpPr>
          <p:spPr>
            <a:xfrm>
              <a:off x="7201484" y="1846941"/>
              <a:ext cx="1125048" cy="566182"/>
            </a:xfrm>
            <a:prstGeom prst="rect">
              <a:avLst/>
            </a:prstGeom>
            <a:grpFill/>
          </p:spPr>
          <p:txBody>
            <a:bodyPr wrap="square" rtlCol="0">
              <a:noAutofit/>
            </a:bodyPr>
            <a:lstStyle/>
            <a:p>
              <a:endParaRPr lang="en-GB" sz="1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0E59567D-C7AA-45C6-A73A-CAE0CCE0581B}"/>
              </a:ext>
            </a:extLst>
          </p:cNvPr>
          <p:cNvGrpSpPr/>
          <p:nvPr/>
        </p:nvGrpSpPr>
        <p:grpSpPr>
          <a:xfrm>
            <a:off x="6220742" y="-1384314"/>
            <a:ext cx="1271093" cy="671595"/>
            <a:chOff x="7201484" y="1807930"/>
            <a:chExt cx="1271093" cy="671594"/>
          </a:xfrm>
          <a:solidFill>
            <a:srgbClr val="FF9966"/>
          </a:solidFill>
        </p:grpSpPr>
        <p:sp>
          <p:nvSpPr>
            <p:cNvPr id="167" name="object 111">
              <a:extLst>
                <a:ext uri="{FF2B5EF4-FFF2-40B4-BE49-F238E27FC236}">
                  <a16:creationId xmlns:a16="http://schemas.microsoft.com/office/drawing/2014/main" id="{89E416CF-2B16-4A0B-8862-49A4A9D26B6F}"/>
                </a:ext>
              </a:extLst>
            </p:cNvPr>
            <p:cNvSpPr txBox="1"/>
            <p:nvPr/>
          </p:nvSpPr>
          <p:spPr>
            <a:xfrm>
              <a:off x="7201484" y="1807930"/>
              <a:ext cx="1271093" cy="671594"/>
            </a:xfrm>
            <a:prstGeom prst="rect">
              <a:avLst/>
            </a:prstGeom>
            <a:grpFill/>
          </p:spPr>
          <p:txBody>
            <a:bodyPr vert="horz" wrap="square" lIns="0" tIns="56515" rIns="0" bIns="0" rtlCol="0">
              <a:noAutofit/>
            </a:bodyPr>
            <a:lstStyle/>
            <a:p>
              <a:pPr marL="135887" marR="340986">
                <a:lnSpc>
                  <a:spcPct val="100899"/>
                </a:lnSpc>
                <a:spcBef>
                  <a:spcPts val="445"/>
                </a:spcBef>
              </a:pPr>
              <a:endParaRPr sz="10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F2C56F45-5E09-40BF-A661-BFF42117532D}"/>
                </a:ext>
              </a:extLst>
            </p:cNvPr>
            <p:cNvSpPr txBox="1"/>
            <p:nvPr/>
          </p:nvSpPr>
          <p:spPr>
            <a:xfrm>
              <a:off x="7201484" y="1846941"/>
              <a:ext cx="1125048" cy="566182"/>
            </a:xfrm>
            <a:prstGeom prst="rect">
              <a:avLst/>
            </a:prstGeom>
            <a:grpFill/>
          </p:spPr>
          <p:txBody>
            <a:bodyPr wrap="square" rtlCol="0">
              <a:noAutofit/>
            </a:bodyPr>
            <a:lstStyle/>
            <a:p>
              <a:endParaRPr lang="en-GB" sz="1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69" name="Group 168">
            <a:extLst>
              <a:ext uri="{FF2B5EF4-FFF2-40B4-BE49-F238E27FC236}">
                <a16:creationId xmlns:a16="http://schemas.microsoft.com/office/drawing/2014/main" id="{F1D203B3-BD34-4158-A3EF-6B1E7B55CD3A}"/>
              </a:ext>
            </a:extLst>
          </p:cNvPr>
          <p:cNvGrpSpPr/>
          <p:nvPr/>
        </p:nvGrpSpPr>
        <p:grpSpPr>
          <a:xfrm>
            <a:off x="6423942" y="-1181114"/>
            <a:ext cx="1271093" cy="671595"/>
            <a:chOff x="7201484" y="1807930"/>
            <a:chExt cx="1271093" cy="671594"/>
          </a:xfrm>
          <a:solidFill>
            <a:srgbClr val="FF9966"/>
          </a:solidFill>
        </p:grpSpPr>
        <p:sp>
          <p:nvSpPr>
            <p:cNvPr id="170" name="object 111">
              <a:extLst>
                <a:ext uri="{FF2B5EF4-FFF2-40B4-BE49-F238E27FC236}">
                  <a16:creationId xmlns:a16="http://schemas.microsoft.com/office/drawing/2014/main" id="{1FABCE20-C38D-4F18-9EFB-AD5D724E1890}"/>
                </a:ext>
              </a:extLst>
            </p:cNvPr>
            <p:cNvSpPr txBox="1"/>
            <p:nvPr/>
          </p:nvSpPr>
          <p:spPr>
            <a:xfrm>
              <a:off x="7201484" y="1807930"/>
              <a:ext cx="1271093" cy="671594"/>
            </a:xfrm>
            <a:prstGeom prst="rect">
              <a:avLst/>
            </a:prstGeom>
            <a:grpFill/>
          </p:spPr>
          <p:txBody>
            <a:bodyPr vert="horz" wrap="square" lIns="0" tIns="56515" rIns="0" bIns="0" rtlCol="0">
              <a:noAutofit/>
            </a:bodyPr>
            <a:lstStyle/>
            <a:p>
              <a:pPr marL="135887" marR="340986">
                <a:lnSpc>
                  <a:spcPct val="100899"/>
                </a:lnSpc>
                <a:spcBef>
                  <a:spcPts val="445"/>
                </a:spcBef>
              </a:pPr>
              <a:endParaRPr sz="10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818A4757-CE9D-40DE-A2E9-EB2142C521DF}"/>
                </a:ext>
              </a:extLst>
            </p:cNvPr>
            <p:cNvSpPr txBox="1"/>
            <p:nvPr/>
          </p:nvSpPr>
          <p:spPr>
            <a:xfrm>
              <a:off x="7201484" y="1846941"/>
              <a:ext cx="1125048" cy="566182"/>
            </a:xfrm>
            <a:prstGeom prst="rect">
              <a:avLst/>
            </a:prstGeom>
            <a:grpFill/>
          </p:spPr>
          <p:txBody>
            <a:bodyPr wrap="square" rtlCol="0">
              <a:noAutofit/>
            </a:bodyPr>
            <a:lstStyle/>
            <a:p>
              <a:endParaRPr lang="en-GB" sz="1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75" name="Group 174">
            <a:extLst>
              <a:ext uri="{FF2B5EF4-FFF2-40B4-BE49-F238E27FC236}">
                <a16:creationId xmlns:a16="http://schemas.microsoft.com/office/drawing/2014/main" id="{9BFAA22D-8A69-4DF9-B5BF-D38CFE5868A7}"/>
              </a:ext>
            </a:extLst>
          </p:cNvPr>
          <p:cNvGrpSpPr/>
          <p:nvPr/>
        </p:nvGrpSpPr>
        <p:grpSpPr>
          <a:xfrm>
            <a:off x="6627142" y="-977914"/>
            <a:ext cx="1271093" cy="671595"/>
            <a:chOff x="7201484" y="1807930"/>
            <a:chExt cx="1271093" cy="671594"/>
          </a:xfrm>
          <a:solidFill>
            <a:srgbClr val="FF9966"/>
          </a:solidFill>
        </p:grpSpPr>
        <p:sp>
          <p:nvSpPr>
            <p:cNvPr id="176" name="object 111">
              <a:extLst>
                <a:ext uri="{FF2B5EF4-FFF2-40B4-BE49-F238E27FC236}">
                  <a16:creationId xmlns:a16="http://schemas.microsoft.com/office/drawing/2014/main" id="{49689EED-C118-49E7-94E4-2C06F5745B0D}"/>
                </a:ext>
              </a:extLst>
            </p:cNvPr>
            <p:cNvSpPr txBox="1"/>
            <p:nvPr/>
          </p:nvSpPr>
          <p:spPr>
            <a:xfrm>
              <a:off x="7201484" y="1807930"/>
              <a:ext cx="1271093" cy="671594"/>
            </a:xfrm>
            <a:prstGeom prst="rect">
              <a:avLst/>
            </a:prstGeom>
            <a:grpFill/>
          </p:spPr>
          <p:txBody>
            <a:bodyPr vert="horz" wrap="square" lIns="0" tIns="56515" rIns="0" bIns="0" rtlCol="0">
              <a:noAutofit/>
            </a:bodyPr>
            <a:lstStyle/>
            <a:p>
              <a:pPr marL="135887" marR="340986">
                <a:lnSpc>
                  <a:spcPct val="100899"/>
                </a:lnSpc>
                <a:spcBef>
                  <a:spcPts val="445"/>
                </a:spcBef>
              </a:pPr>
              <a:endParaRPr sz="10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AC707046-3A1E-45DE-B07E-95CE07FF4325}"/>
                </a:ext>
              </a:extLst>
            </p:cNvPr>
            <p:cNvSpPr txBox="1"/>
            <p:nvPr/>
          </p:nvSpPr>
          <p:spPr>
            <a:xfrm>
              <a:off x="7201484" y="1846941"/>
              <a:ext cx="1125048" cy="566182"/>
            </a:xfrm>
            <a:prstGeom prst="rect">
              <a:avLst/>
            </a:prstGeom>
            <a:grpFill/>
          </p:spPr>
          <p:txBody>
            <a:bodyPr wrap="square" rtlCol="0">
              <a:noAutofit/>
            </a:bodyPr>
            <a:lstStyle/>
            <a:p>
              <a:endParaRPr lang="en-GB" sz="1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2C28A018-FCD9-4FC1-9468-DB4E53F96691}"/>
              </a:ext>
            </a:extLst>
          </p:cNvPr>
          <p:cNvGrpSpPr/>
          <p:nvPr/>
        </p:nvGrpSpPr>
        <p:grpSpPr>
          <a:xfrm>
            <a:off x="6830342" y="-774714"/>
            <a:ext cx="1271093" cy="671595"/>
            <a:chOff x="7201484" y="1807930"/>
            <a:chExt cx="1271093" cy="671594"/>
          </a:xfrm>
          <a:solidFill>
            <a:srgbClr val="FF9966"/>
          </a:solidFill>
        </p:grpSpPr>
        <p:sp>
          <p:nvSpPr>
            <p:cNvPr id="189" name="object 111">
              <a:extLst>
                <a:ext uri="{FF2B5EF4-FFF2-40B4-BE49-F238E27FC236}">
                  <a16:creationId xmlns:a16="http://schemas.microsoft.com/office/drawing/2014/main" id="{7B1AD163-EAD4-4A71-B6DE-525C8507EECF}"/>
                </a:ext>
              </a:extLst>
            </p:cNvPr>
            <p:cNvSpPr txBox="1"/>
            <p:nvPr/>
          </p:nvSpPr>
          <p:spPr>
            <a:xfrm>
              <a:off x="7201484" y="1807930"/>
              <a:ext cx="1271093" cy="671594"/>
            </a:xfrm>
            <a:prstGeom prst="rect">
              <a:avLst/>
            </a:prstGeom>
            <a:grpFill/>
          </p:spPr>
          <p:txBody>
            <a:bodyPr vert="horz" wrap="square" lIns="0" tIns="56515" rIns="0" bIns="0" rtlCol="0">
              <a:noAutofit/>
            </a:bodyPr>
            <a:lstStyle/>
            <a:p>
              <a:pPr marL="135887" marR="340986">
                <a:lnSpc>
                  <a:spcPct val="100899"/>
                </a:lnSpc>
                <a:spcBef>
                  <a:spcPts val="445"/>
                </a:spcBef>
              </a:pPr>
              <a:endParaRPr sz="10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7A498AF2-A8F8-4A2D-927D-E15C2356DA1D}"/>
                </a:ext>
              </a:extLst>
            </p:cNvPr>
            <p:cNvSpPr txBox="1"/>
            <p:nvPr/>
          </p:nvSpPr>
          <p:spPr>
            <a:xfrm>
              <a:off x="7201484" y="1846941"/>
              <a:ext cx="1125048" cy="566182"/>
            </a:xfrm>
            <a:prstGeom prst="rect">
              <a:avLst/>
            </a:prstGeom>
            <a:grpFill/>
          </p:spPr>
          <p:txBody>
            <a:bodyPr wrap="square" rtlCol="0">
              <a:noAutofit/>
            </a:bodyPr>
            <a:lstStyle/>
            <a:p>
              <a:endParaRPr lang="en-GB" sz="1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236" name="Title 1">
            <a:extLst>
              <a:ext uri="{FF2B5EF4-FFF2-40B4-BE49-F238E27FC236}">
                <a16:creationId xmlns:a16="http://schemas.microsoft.com/office/drawing/2014/main" id="{841AD3C7-793C-4566-862C-42ECFE995F9F}"/>
              </a:ext>
            </a:extLst>
          </p:cNvPr>
          <p:cNvSpPr txBox="1">
            <a:spLocks/>
          </p:cNvSpPr>
          <p:nvPr/>
        </p:nvSpPr>
        <p:spPr>
          <a:xfrm>
            <a:off x="-3279" y="29407"/>
            <a:ext cx="3760971" cy="997933"/>
          </a:xfrm>
          <a:prstGeom prst="rect">
            <a:avLst/>
          </a:prstGeom>
        </p:spPr>
        <p:txBody>
          <a:bodyPr vert="horz" lIns="121920" tIns="60960" rIns="121920" bIns="6096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000" b="1" kern="1200" dirty="0">
                <a:solidFill>
                  <a:schemeClr val="accent3"/>
                </a:solidFill>
                <a:latin typeface="Montserrat Medium" panose="00000600000000000000" pitchFamily="2" charset="0"/>
                <a:ea typeface="+mn-ea"/>
                <a:cs typeface="+mn-cs"/>
              </a:defRPr>
            </a:lvl1pPr>
          </a:lstStyle>
          <a:p>
            <a:r>
              <a:rPr lang="en-GB" sz="1600" b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THEORY OF CHANGE</a:t>
            </a:r>
          </a:p>
          <a:p>
            <a:r>
              <a:rPr lang="en-GB" sz="1467" b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Template</a:t>
            </a:r>
            <a:endParaRPr lang="en-GB" sz="1467" b="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467" b="0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C23A808D-8E68-4D41-A5FC-7E31BF0DDDB0}"/>
              </a:ext>
            </a:extLst>
          </p:cNvPr>
          <p:cNvSpPr txBox="1"/>
          <p:nvPr/>
        </p:nvSpPr>
        <p:spPr>
          <a:xfrm>
            <a:off x="8960285" y="87887"/>
            <a:ext cx="3235300" cy="42075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067" b="1" dirty="0">
                <a:latin typeface="Calibri" panose="020F0502020204030204" pitchFamily="34" charset="0"/>
                <a:cs typeface="Calibri" panose="020F0502020204030204" pitchFamily="34" charset="0"/>
              </a:rPr>
              <a:t>Mission: </a:t>
            </a:r>
            <a:r>
              <a:rPr lang="en-GB" sz="1067" i="1" dirty="0">
                <a:latin typeface="Calibri" panose="020F0502020204030204" pitchFamily="34" charset="0"/>
                <a:cs typeface="Calibri" panose="020F0502020204030204" pitchFamily="34" charset="0"/>
              </a:rPr>
              <a:t>A sentence that describes what your programme does</a:t>
            </a:r>
          </a:p>
        </p:txBody>
      </p:sp>
      <p:cxnSp>
        <p:nvCxnSpPr>
          <p:cNvPr id="158" name="Straight Arrow Connector 157">
            <a:extLst>
              <a:ext uri="{FF2B5EF4-FFF2-40B4-BE49-F238E27FC236}">
                <a16:creationId xmlns:a16="http://schemas.microsoft.com/office/drawing/2014/main" id="{6377C4C7-7369-4B60-B0F0-17E0A10579D2}"/>
              </a:ext>
            </a:extLst>
          </p:cNvPr>
          <p:cNvCxnSpPr>
            <a:cxnSpLocks/>
            <a:stCxn id="29" idx="3"/>
            <a:endCxn id="88" idx="1"/>
          </p:cNvCxnSpPr>
          <p:nvPr/>
        </p:nvCxnSpPr>
        <p:spPr>
          <a:xfrm>
            <a:off x="8291522" y="1729454"/>
            <a:ext cx="2147935" cy="21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object 111">
            <a:extLst>
              <a:ext uri="{FF2B5EF4-FFF2-40B4-BE49-F238E27FC236}">
                <a16:creationId xmlns:a16="http://schemas.microsoft.com/office/drawing/2014/main" id="{571DA529-1C4B-43E5-9416-4E3B6C13BBB1}"/>
              </a:ext>
            </a:extLst>
          </p:cNvPr>
          <p:cNvSpPr txBox="1"/>
          <p:nvPr/>
        </p:nvSpPr>
        <p:spPr>
          <a:xfrm>
            <a:off x="7020428" y="1393656"/>
            <a:ext cx="1271093" cy="671595"/>
          </a:xfrm>
          <a:prstGeom prst="rect">
            <a:avLst/>
          </a:prstGeom>
          <a:solidFill>
            <a:srgbClr val="FF9966"/>
          </a:solidFill>
        </p:spPr>
        <p:txBody>
          <a:bodyPr vert="horz" wrap="square" lIns="0" tIns="56515" rIns="0" bIns="0" rtlCol="0">
            <a:noAutofit/>
          </a:bodyPr>
          <a:lstStyle/>
          <a:p>
            <a:pPr marL="135887" marR="340986">
              <a:lnSpc>
                <a:spcPct val="100899"/>
              </a:lnSpc>
              <a:spcBef>
                <a:spcPts val="445"/>
              </a:spcBef>
            </a:pPr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What happens as a result of our activities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3" name="object 111">
            <a:extLst>
              <a:ext uri="{FF2B5EF4-FFF2-40B4-BE49-F238E27FC236}">
                <a16:creationId xmlns:a16="http://schemas.microsoft.com/office/drawing/2014/main" id="{B22192A3-7D55-4E1A-B38A-5DB5DE76F760}"/>
              </a:ext>
            </a:extLst>
          </p:cNvPr>
          <p:cNvSpPr txBox="1"/>
          <p:nvPr/>
        </p:nvSpPr>
        <p:spPr>
          <a:xfrm>
            <a:off x="3336171" y="2202996"/>
            <a:ext cx="1271093" cy="671595"/>
          </a:xfrm>
          <a:prstGeom prst="rect">
            <a:avLst/>
          </a:prstGeom>
          <a:solidFill>
            <a:srgbClr val="8CD3D6"/>
          </a:solidFill>
        </p:spPr>
        <p:txBody>
          <a:bodyPr vert="horz" wrap="square" lIns="0" tIns="56515" rIns="0" bIns="0" rtlCol="0">
            <a:noAutofit/>
          </a:bodyPr>
          <a:lstStyle/>
          <a:p>
            <a:pPr marL="135887" marR="340986">
              <a:lnSpc>
                <a:spcPct val="100899"/>
              </a:lnSpc>
              <a:spcBef>
                <a:spcPts val="445"/>
              </a:spcBef>
            </a:pPr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(1 activity per box)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4" name="object 111">
            <a:extLst>
              <a:ext uri="{FF2B5EF4-FFF2-40B4-BE49-F238E27FC236}">
                <a16:creationId xmlns:a16="http://schemas.microsoft.com/office/drawing/2014/main" id="{7E50561B-5F1A-4266-9E4C-9690468FC3CD}"/>
              </a:ext>
            </a:extLst>
          </p:cNvPr>
          <p:cNvSpPr txBox="1"/>
          <p:nvPr/>
        </p:nvSpPr>
        <p:spPr>
          <a:xfrm>
            <a:off x="5585022" y="3315872"/>
            <a:ext cx="1271093" cy="671595"/>
          </a:xfrm>
          <a:prstGeom prst="rect">
            <a:avLst/>
          </a:prstGeom>
          <a:solidFill>
            <a:srgbClr val="8CD3D6"/>
          </a:solidFill>
        </p:spPr>
        <p:txBody>
          <a:bodyPr vert="horz" wrap="square" lIns="0" tIns="56515" rIns="0" bIns="0" rtlCol="0">
            <a:noAutofit/>
          </a:bodyPr>
          <a:lstStyle/>
          <a:p>
            <a:pPr marL="135887" marR="340986">
              <a:lnSpc>
                <a:spcPct val="100899"/>
              </a:lnSpc>
              <a:spcBef>
                <a:spcPts val="445"/>
              </a:spcBef>
            </a:pPr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(1 activity per box)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5" name="object 111">
            <a:extLst>
              <a:ext uri="{FF2B5EF4-FFF2-40B4-BE49-F238E27FC236}">
                <a16:creationId xmlns:a16="http://schemas.microsoft.com/office/drawing/2014/main" id="{F69201FA-E596-4E81-9535-B31DA2E52834}"/>
              </a:ext>
            </a:extLst>
          </p:cNvPr>
          <p:cNvSpPr txBox="1"/>
          <p:nvPr/>
        </p:nvSpPr>
        <p:spPr>
          <a:xfrm>
            <a:off x="5516979" y="2196121"/>
            <a:ext cx="1271093" cy="671595"/>
          </a:xfrm>
          <a:prstGeom prst="rect">
            <a:avLst/>
          </a:prstGeom>
          <a:solidFill>
            <a:srgbClr val="8CD3D6"/>
          </a:solidFill>
        </p:spPr>
        <p:txBody>
          <a:bodyPr vert="horz" wrap="square" lIns="0" tIns="56515" rIns="0" bIns="0" rtlCol="0">
            <a:noAutofit/>
          </a:bodyPr>
          <a:lstStyle/>
          <a:p>
            <a:pPr marL="135887" marR="340986">
              <a:lnSpc>
                <a:spcPct val="100899"/>
              </a:lnSpc>
              <a:spcBef>
                <a:spcPts val="445"/>
              </a:spcBef>
            </a:pPr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(1 activity per box)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6" name="object 111">
            <a:extLst>
              <a:ext uri="{FF2B5EF4-FFF2-40B4-BE49-F238E27FC236}">
                <a16:creationId xmlns:a16="http://schemas.microsoft.com/office/drawing/2014/main" id="{C03167EF-172C-4925-868D-7CCF60367E19}"/>
              </a:ext>
            </a:extLst>
          </p:cNvPr>
          <p:cNvSpPr txBox="1"/>
          <p:nvPr/>
        </p:nvSpPr>
        <p:spPr>
          <a:xfrm>
            <a:off x="3451527" y="4116493"/>
            <a:ext cx="1271093" cy="671595"/>
          </a:xfrm>
          <a:prstGeom prst="rect">
            <a:avLst/>
          </a:prstGeom>
          <a:solidFill>
            <a:srgbClr val="8CD3D6"/>
          </a:solidFill>
        </p:spPr>
        <p:txBody>
          <a:bodyPr vert="horz" wrap="square" lIns="0" tIns="56515" rIns="0" bIns="0" rtlCol="0">
            <a:noAutofit/>
          </a:bodyPr>
          <a:lstStyle/>
          <a:p>
            <a:pPr marL="135887" marR="340986">
              <a:lnSpc>
                <a:spcPct val="100899"/>
              </a:lnSpc>
              <a:spcBef>
                <a:spcPts val="445"/>
              </a:spcBef>
            </a:pPr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(1 activity per box)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7CAFFD15-99E0-4EB9-A257-A8682BE69C18}"/>
              </a:ext>
            </a:extLst>
          </p:cNvPr>
          <p:cNvSpPr txBox="1"/>
          <p:nvPr/>
        </p:nvSpPr>
        <p:spPr>
          <a:xfrm>
            <a:off x="1828992" y="2898992"/>
            <a:ext cx="1202544" cy="72164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(1 input per box)</a:t>
            </a:r>
          </a:p>
          <a:p>
            <a:endParaRPr lang="en-GB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128690DE-BC4D-43D0-9875-D4D9581DDEE8}"/>
              </a:ext>
            </a:extLst>
          </p:cNvPr>
          <p:cNvSpPr txBox="1"/>
          <p:nvPr/>
        </p:nvSpPr>
        <p:spPr>
          <a:xfrm>
            <a:off x="1813832" y="3852355"/>
            <a:ext cx="1202544" cy="72164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(1 input per box)</a:t>
            </a:r>
          </a:p>
          <a:p>
            <a:endParaRPr lang="en-GB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8" name="object 111">
            <a:extLst>
              <a:ext uri="{FF2B5EF4-FFF2-40B4-BE49-F238E27FC236}">
                <a16:creationId xmlns:a16="http://schemas.microsoft.com/office/drawing/2014/main" id="{428F8D9C-EC5B-4372-8751-A3F988208EC4}"/>
              </a:ext>
            </a:extLst>
          </p:cNvPr>
          <p:cNvSpPr txBox="1"/>
          <p:nvPr/>
        </p:nvSpPr>
        <p:spPr>
          <a:xfrm>
            <a:off x="7043083" y="2368727"/>
            <a:ext cx="1271093" cy="671595"/>
          </a:xfrm>
          <a:prstGeom prst="rect">
            <a:avLst/>
          </a:prstGeom>
          <a:solidFill>
            <a:srgbClr val="FF9966"/>
          </a:solidFill>
        </p:spPr>
        <p:txBody>
          <a:bodyPr vert="horz" wrap="square" lIns="0" tIns="56515" rIns="0" bIns="0" rtlCol="0">
            <a:noAutofit/>
          </a:bodyPr>
          <a:lstStyle/>
          <a:p>
            <a:pPr marL="135887" marR="340986">
              <a:lnSpc>
                <a:spcPct val="100899"/>
              </a:lnSpc>
              <a:spcBef>
                <a:spcPts val="445"/>
              </a:spcBef>
            </a:pPr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(1 outcome per box)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9" name="object 111">
            <a:extLst>
              <a:ext uri="{FF2B5EF4-FFF2-40B4-BE49-F238E27FC236}">
                <a16:creationId xmlns:a16="http://schemas.microsoft.com/office/drawing/2014/main" id="{101F1727-37E2-4DFD-8CCA-B0171FC07DA0}"/>
              </a:ext>
            </a:extLst>
          </p:cNvPr>
          <p:cNvSpPr txBox="1"/>
          <p:nvPr/>
        </p:nvSpPr>
        <p:spPr>
          <a:xfrm>
            <a:off x="8960284" y="2382369"/>
            <a:ext cx="1271093" cy="671595"/>
          </a:xfrm>
          <a:prstGeom prst="rect">
            <a:avLst/>
          </a:prstGeom>
          <a:solidFill>
            <a:srgbClr val="FF9966"/>
          </a:solidFill>
        </p:spPr>
        <p:txBody>
          <a:bodyPr vert="horz" wrap="square" lIns="0" tIns="56515" rIns="0" bIns="0" rtlCol="0">
            <a:noAutofit/>
          </a:bodyPr>
          <a:lstStyle/>
          <a:p>
            <a:pPr marL="135887" marR="340986">
              <a:lnSpc>
                <a:spcPct val="100899"/>
              </a:lnSpc>
              <a:spcBef>
                <a:spcPts val="445"/>
              </a:spcBef>
            </a:pPr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(1 outcome per box)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0" name="object 111">
            <a:extLst>
              <a:ext uri="{FF2B5EF4-FFF2-40B4-BE49-F238E27FC236}">
                <a16:creationId xmlns:a16="http://schemas.microsoft.com/office/drawing/2014/main" id="{1B754378-09DA-4AB1-B701-F999834B6E6D}"/>
              </a:ext>
            </a:extLst>
          </p:cNvPr>
          <p:cNvSpPr txBox="1"/>
          <p:nvPr/>
        </p:nvSpPr>
        <p:spPr>
          <a:xfrm>
            <a:off x="7116643" y="3274031"/>
            <a:ext cx="1271093" cy="671595"/>
          </a:xfrm>
          <a:prstGeom prst="rect">
            <a:avLst/>
          </a:prstGeom>
          <a:solidFill>
            <a:srgbClr val="FF9966"/>
          </a:solidFill>
        </p:spPr>
        <p:txBody>
          <a:bodyPr vert="horz" wrap="square" lIns="0" tIns="56515" rIns="0" bIns="0" rtlCol="0">
            <a:noAutofit/>
          </a:bodyPr>
          <a:lstStyle/>
          <a:p>
            <a:pPr marL="135887" marR="340986">
              <a:lnSpc>
                <a:spcPct val="100899"/>
              </a:lnSpc>
              <a:spcBef>
                <a:spcPts val="445"/>
              </a:spcBef>
            </a:pPr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(1 outcome per box)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1" name="object 111">
            <a:extLst>
              <a:ext uri="{FF2B5EF4-FFF2-40B4-BE49-F238E27FC236}">
                <a16:creationId xmlns:a16="http://schemas.microsoft.com/office/drawing/2014/main" id="{624D04D7-52DF-45C5-AE95-20882378095E}"/>
              </a:ext>
            </a:extLst>
          </p:cNvPr>
          <p:cNvSpPr txBox="1"/>
          <p:nvPr/>
        </p:nvSpPr>
        <p:spPr>
          <a:xfrm>
            <a:off x="7077478" y="4238203"/>
            <a:ext cx="1271093" cy="671595"/>
          </a:xfrm>
          <a:prstGeom prst="rect">
            <a:avLst/>
          </a:prstGeom>
          <a:solidFill>
            <a:srgbClr val="FF9966"/>
          </a:solidFill>
        </p:spPr>
        <p:txBody>
          <a:bodyPr vert="horz" wrap="square" lIns="0" tIns="56515" rIns="0" bIns="0" rtlCol="0">
            <a:noAutofit/>
          </a:bodyPr>
          <a:lstStyle/>
          <a:p>
            <a:pPr marL="135887" marR="340986">
              <a:lnSpc>
                <a:spcPct val="100899"/>
              </a:lnSpc>
              <a:spcBef>
                <a:spcPts val="445"/>
              </a:spcBef>
            </a:pPr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(1 outcome per box)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Speech Bubble: Rectangle with Corners Rounded 17">
            <a:extLst>
              <a:ext uri="{FF2B5EF4-FFF2-40B4-BE49-F238E27FC236}">
                <a16:creationId xmlns:a16="http://schemas.microsoft.com/office/drawing/2014/main" id="{F23558D8-3BF8-4E90-B855-6DC75827E420}"/>
              </a:ext>
            </a:extLst>
          </p:cNvPr>
          <p:cNvSpPr/>
          <p:nvPr/>
        </p:nvSpPr>
        <p:spPr>
          <a:xfrm>
            <a:off x="4986687" y="592623"/>
            <a:ext cx="1746469" cy="789064"/>
          </a:xfrm>
          <a:prstGeom prst="wedgeRoundRectCallout">
            <a:avLst>
              <a:gd name="adj1" fmla="val 57"/>
              <a:gd name="adj2" fmla="val 77951"/>
              <a:gd name="adj3" fmla="val 16667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67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Tip: Use connectors to indicate which activities produce which outcomes </a:t>
            </a:r>
          </a:p>
        </p:txBody>
      </p:sp>
      <p:sp>
        <p:nvSpPr>
          <p:cNvPr id="245" name="Speech Bubble: Rectangle with Corners Rounded 244">
            <a:extLst>
              <a:ext uri="{FF2B5EF4-FFF2-40B4-BE49-F238E27FC236}">
                <a16:creationId xmlns:a16="http://schemas.microsoft.com/office/drawing/2014/main" id="{681F53E4-0A71-4303-8E32-DD42435F3563}"/>
              </a:ext>
            </a:extLst>
          </p:cNvPr>
          <p:cNvSpPr/>
          <p:nvPr/>
        </p:nvSpPr>
        <p:spPr>
          <a:xfrm>
            <a:off x="9001942" y="3589083"/>
            <a:ext cx="1367708" cy="1920159"/>
          </a:xfrm>
          <a:prstGeom prst="wedgeRoundRectCallout">
            <a:avLst>
              <a:gd name="adj1" fmla="val 50365"/>
              <a:gd name="adj2" fmla="val -64636"/>
              <a:gd name="adj3" fmla="val 16667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67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Tip: Your aim should be the resolution of the need you described at the start of the diagram. The inputs, activities, outcomes are the journey between the two.</a:t>
            </a:r>
          </a:p>
        </p:txBody>
      </p:sp>
      <p:sp>
        <p:nvSpPr>
          <p:cNvPr id="260" name="object 111">
            <a:extLst>
              <a:ext uri="{FF2B5EF4-FFF2-40B4-BE49-F238E27FC236}">
                <a16:creationId xmlns:a16="http://schemas.microsoft.com/office/drawing/2014/main" id="{85BE16FD-7CE9-4140-8614-73FC772C657B}"/>
              </a:ext>
            </a:extLst>
          </p:cNvPr>
          <p:cNvSpPr txBox="1"/>
          <p:nvPr/>
        </p:nvSpPr>
        <p:spPr>
          <a:xfrm>
            <a:off x="3405696" y="3069557"/>
            <a:ext cx="1271093" cy="671595"/>
          </a:xfrm>
          <a:prstGeom prst="rect">
            <a:avLst/>
          </a:prstGeom>
          <a:solidFill>
            <a:srgbClr val="8CD3D6"/>
          </a:solidFill>
        </p:spPr>
        <p:txBody>
          <a:bodyPr vert="horz" wrap="square" lIns="0" tIns="56515" rIns="0" bIns="0" rtlCol="0">
            <a:noAutofit/>
          </a:bodyPr>
          <a:lstStyle/>
          <a:p>
            <a:pPr marL="135887" marR="340986">
              <a:lnSpc>
                <a:spcPct val="100899"/>
              </a:lnSpc>
              <a:spcBef>
                <a:spcPts val="445"/>
              </a:spcBef>
            </a:pPr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(1 activity per box)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7DAA502-BB76-40A6-A1F2-E7EFC8F220BB}"/>
              </a:ext>
            </a:extLst>
          </p:cNvPr>
          <p:cNvSpPr/>
          <p:nvPr/>
        </p:nvSpPr>
        <p:spPr>
          <a:xfrm>
            <a:off x="4633592" y="2769949"/>
            <a:ext cx="245149" cy="23237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33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242" name="Oval 241">
            <a:extLst>
              <a:ext uri="{FF2B5EF4-FFF2-40B4-BE49-F238E27FC236}">
                <a16:creationId xmlns:a16="http://schemas.microsoft.com/office/drawing/2014/main" id="{245A201A-40A9-46C4-9D7B-AF85E956B54B}"/>
              </a:ext>
            </a:extLst>
          </p:cNvPr>
          <p:cNvSpPr/>
          <p:nvPr/>
        </p:nvSpPr>
        <p:spPr>
          <a:xfrm>
            <a:off x="6701411" y="1974404"/>
            <a:ext cx="245149" cy="23237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33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243" name="Oval 242">
            <a:extLst>
              <a:ext uri="{FF2B5EF4-FFF2-40B4-BE49-F238E27FC236}">
                <a16:creationId xmlns:a16="http://schemas.microsoft.com/office/drawing/2014/main" id="{F5E9D49D-4FF8-48CF-8E4D-5AB393CD785E}"/>
              </a:ext>
            </a:extLst>
          </p:cNvPr>
          <p:cNvSpPr/>
          <p:nvPr/>
        </p:nvSpPr>
        <p:spPr>
          <a:xfrm>
            <a:off x="8299691" y="2571272"/>
            <a:ext cx="245149" cy="23237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33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244" name="Oval 243">
            <a:extLst>
              <a:ext uri="{FF2B5EF4-FFF2-40B4-BE49-F238E27FC236}">
                <a16:creationId xmlns:a16="http://schemas.microsoft.com/office/drawing/2014/main" id="{FE320A66-C0FE-4681-94D6-E3740C85F456}"/>
              </a:ext>
            </a:extLst>
          </p:cNvPr>
          <p:cNvSpPr/>
          <p:nvPr/>
        </p:nvSpPr>
        <p:spPr>
          <a:xfrm>
            <a:off x="9000507" y="1623252"/>
            <a:ext cx="245149" cy="23237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33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248" name="Oval 247">
            <a:extLst>
              <a:ext uri="{FF2B5EF4-FFF2-40B4-BE49-F238E27FC236}">
                <a16:creationId xmlns:a16="http://schemas.microsoft.com/office/drawing/2014/main" id="{8369CA5F-9305-4D19-B412-D1CE4C2191FB}"/>
              </a:ext>
            </a:extLst>
          </p:cNvPr>
          <p:cNvSpPr/>
          <p:nvPr/>
        </p:nvSpPr>
        <p:spPr>
          <a:xfrm>
            <a:off x="9983415" y="2136350"/>
            <a:ext cx="245149" cy="23237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33" dirty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249" name="Oval 248">
            <a:extLst>
              <a:ext uri="{FF2B5EF4-FFF2-40B4-BE49-F238E27FC236}">
                <a16:creationId xmlns:a16="http://schemas.microsoft.com/office/drawing/2014/main" id="{F636CF48-D6E1-4C31-8E75-F2F22E293F84}"/>
              </a:ext>
            </a:extLst>
          </p:cNvPr>
          <p:cNvSpPr/>
          <p:nvPr/>
        </p:nvSpPr>
        <p:spPr>
          <a:xfrm>
            <a:off x="1659219" y="6275964"/>
            <a:ext cx="245149" cy="23237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33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</a:p>
        </p:txBody>
      </p:sp>
      <p:sp>
        <p:nvSpPr>
          <p:cNvPr id="253" name="Oval 252">
            <a:extLst>
              <a:ext uri="{FF2B5EF4-FFF2-40B4-BE49-F238E27FC236}">
                <a16:creationId xmlns:a16="http://schemas.microsoft.com/office/drawing/2014/main" id="{653698B0-2E21-43A5-A5EA-CA964146CA64}"/>
              </a:ext>
            </a:extLst>
          </p:cNvPr>
          <p:cNvSpPr/>
          <p:nvPr/>
        </p:nvSpPr>
        <p:spPr>
          <a:xfrm>
            <a:off x="1862419" y="6479164"/>
            <a:ext cx="245149" cy="23237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33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</a:p>
        </p:txBody>
      </p:sp>
      <p:sp>
        <p:nvSpPr>
          <p:cNvPr id="254" name="Oval 253">
            <a:extLst>
              <a:ext uri="{FF2B5EF4-FFF2-40B4-BE49-F238E27FC236}">
                <a16:creationId xmlns:a16="http://schemas.microsoft.com/office/drawing/2014/main" id="{F95AA3A6-3967-4330-B272-D77BAE1BB236}"/>
              </a:ext>
            </a:extLst>
          </p:cNvPr>
          <p:cNvSpPr/>
          <p:nvPr/>
        </p:nvSpPr>
        <p:spPr>
          <a:xfrm>
            <a:off x="2110932" y="6062757"/>
            <a:ext cx="245149" cy="23237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33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</a:p>
        </p:txBody>
      </p:sp>
      <p:sp>
        <p:nvSpPr>
          <p:cNvPr id="257" name="Oval 256">
            <a:extLst>
              <a:ext uri="{FF2B5EF4-FFF2-40B4-BE49-F238E27FC236}">
                <a16:creationId xmlns:a16="http://schemas.microsoft.com/office/drawing/2014/main" id="{BD43213E-EA57-429E-90FC-3479136D07F3}"/>
              </a:ext>
            </a:extLst>
          </p:cNvPr>
          <p:cNvSpPr/>
          <p:nvPr/>
        </p:nvSpPr>
        <p:spPr>
          <a:xfrm>
            <a:off x="1862419" y="6205204"/>
            <a:ext cx="245149" cy="23237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33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</a:p>
        </p:txBody>
      </p:sp>
      <p:sp>
        <p:nvSpPr>
          <p:cNvPr id="258" name="Oval 257">
            <a:extLst>
              <a:ext uri="{FF2B5EF4-FFF2-40B4-BE49-F238E27FC236}">
                <a16:creationId xmlns:a16="http://schemas.microsoft.com/office/drawing/2014/main" id="{C23DFEFD-8585-4B6E-BB8F-7100D0009349}"/>
              </a:ext>
            </a:extLst>
          </p:cNvPr>
          <p:cNvSpPr/>
          <p:nvPr/>
        </p:nvSpPr>
        <p:spPr>
          <a:xfrm>
            <a:off x="2085079" y="6354469"/>
            <a:ext cx="245149" cy="23237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33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</a:p>
        </p:txBody>
      </p:sp>
      <p:sp>
        <p:nvSpPr>
          <p:cNvPr id="259" name="Oval 258">
            <a:extLst>
              <a:ext uri="{FF2B5EF4-FFF2-40B4-BE49-F238E27FC236}">
                <a16:creationId xmlns:a16="http://schemas.microsoft.com/office/drawing/2014/main" id="{765FC0E2-A8F9-4D4F-AA4B-551C65658E03}"/>
              </a:ext>
            </a:extLst>
          </p:cNvPr>
          <p:cNvSpPr/>
          <p:nvPr/>
        </p:nvSpPr>
        <p:spPr>
          <a:xfrm>
            <a:off x="2251150" y="6557669"/>
            <a:ext cx="245149" cy="23237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33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</a:p>
        </p:txBody>
      </p:sp>
      <p:cxnSp>
        <p:nvCxnSpPr>
          <p:cNvPr id="262" name="Straight Arrow Connector 261">
            <a:extLst>
              <a:ext uri="{FF2B5EF4-FFF2-40B4-BE49-F238E27FC236}">
                <a16:creationId xmlns:a16="http://schemas.microsoft.com/office/drawing/2014/main" id="{B40B334C-B7EE-4F55-A499-06419B3A1B6B}"/>
              </a:ext>
            </a:extLst>
          </p:cNvPr>
          <p:cNvCxnSpPr>
            <a:cxnSpLocks/>
            <a:stCxn id="213" idx="3"/>
            <a:endCxn id="215" idx="1"/>
          </p:cNvCxnSpPr>
          <p:nvPr/>
        </p:nvCxnSpPr>
        <p:spPr>
          <a:xfrm flipV="1">
            <a:off x="4607264" y="2531919"/>
            <a:ext cx="909715" cy="68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3" name="Straight Arrow Connector 262">
            <a:extLst>
              <a:ext uri="{FF2B5EF4-FFF2-40B4-BE49-F238E27FC236}">
                <a16:creationId xmlns:a16="http://schemas.microsoft.com/office/drawing/2014/main" id="{2A1A3BA6-887B-4271-9676-5AB619099EE6}"/>
              </a:ext>
            </a:extLst>
          </p:cNvPr>
          <p:cNvCxnSpPr>
            <a:cxnSpLocks/>
          </p:cNvCxnSpPr>
          <p:nvPr/>
        </p:nvCxnSpPr>
        <p:spPr>
          <a:xfrm>
            <a:off x="6788072" y="2428184"/>
            <a:ext cx="255011" cy="159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Connector: Elbow 40">
            <a:extLst>
              <a:ext uri="{FF2B5EF4-FFF2-40B4-BE49-F238E27FC236}">
                <a16:creationId xmlns:a16="http://schemas.microsoft.com/office/drawing/2014/main" id="{58E71D65-37E9-4AA9-9B98-E8A2CEE01EE0}"/>
              </a:ext>
            </a:extLst>
          </p:cNvPr>
          <p:cNvCxnSpPr>
            <a:cxnSpLocks/>
            <a:stCxn id="241" idx="3"/>
            <a:endCxn id="239" idx="1"/>
          </p:cNvCxnSpPr>
          <p:nvPr/>
        </p:nvCxnSpPr>
        <p:spPr>
          <a:xfrm flipV="1">
            <a:off x="8348572" y="2718168"/>
            <a:ext cx="611713" cy="1855833"/>
          </a:xfrm>
          <a:prstGeom prst="bentConnector3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6811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DA615D2-E7CB-469E-ADDF-0F06096BC255}"/>
              </a:ext>
            </a:extLst>
          </p:cNvPr>
          <p:cNvSpPr txBox="1"/>
          <p:nvPr/>
        </p:nvSpPr>
        <p:spPr>
          <a:xfrm>
            <a:off x="2121503" y="850659"/>
            <a:ext cx="11710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Inputs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217D00E-F4C7-41B2-A166-5A151C1E9D8E}"/>
              </a:ext>
            </a:extLst>
          </p:cNvPr>
          <p:cNvSpPr/>
          <p:nvPr/>
        </p:nvSpPr>
        <p:spPr>
          <a:xfrm>
            <a:off x="81326" y="5008613"/>
            <a:ext cx="5057300" cy="166524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1100" b="1" dirty="0">
                <a:latin typeface="Calibri" panose="020F0502020204030204" pitchFamily="34" charset="0"/>
                <a:cs typeface="Calibri" panose="020F0502020204030204" pitchFamily="34" charset="0"/>
              </a:rPr>
              <a:t>Key Assumptions</a:t>
            </a:r>
            <a:endParaRPr lang="en-GB" sz="11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04792" indent="-304792">
              <a:buFont typeface="+mj-lt"/>
              <a:buAutoNum type="arabicPeriod"/>
            </a:pPr>
            <a:r>
              <a:rPr lang="en-GB" sz="11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pPr marL="304792" indent="-304792">
              <a:buFont typeface="+mj-lt"/>
              <a:buAutoNum type="arabicPeriod"/>
            </a:pPr>
            <a:r>
              <a:rPr lang="en-GB" sz="11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pPr marL="304792" indent="-304792">
              <a:buFont typeface="+mj-lt"/>
              <a:buAutoNum type="arabicPeriod"/>
            </a:pPr>
            <a:r>
              <a:rPr lang="en-GB" sz="11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pPr marL="304792" indent="-304792">
              <a:buFont typeface="+mj-lt"/>
              <a:buAutoNum type="arabicPeriod"/>
            </a:pPr>
            <a:r>
              <a:rPr lang="en-GB" sz="11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pPr marL="304792" indent="-304792">
              <a:buFont typeface="+mj-lt"/>
              <a:buAutoNum type="arabicPeriod"/>
            </a:pPr>
            <a:r>
              <a:rPr lang="en-GB" sz="11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endParaRPr lang="en-GB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08135A2-EEE5-4D14-AFA6-1EFB08C920C2}"/>
              </a:ext>
            </a:extLst>
          </p:cNvPr>
          <p:cNvSpPr/>
          <p:nvPr/>
        </p:nvSpPr>
        <p:spPr>
          <a:xfrm>
            <a:off x="5727341" y="5198313"/>
            <a:ext cx="6097051" cy="1095427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1100" b="1" dirty="0">
                <a:latin typeface="Calibri" panose="020F0502020204030204" pitchFamily="34" charset="0"/>
                <a:cs typeface="Calibri" panose="020F0502020204030204" pitchFamily="34" charset="0"/>
              </a:rPr>
              <a:t>Risks: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12169D-0371-44CF-B405-528CAE0AE40F}"/>
              </a:ext>
            </a:extLst>
          </p:cNvPr>
          <p:cNvSpPr txBox="1"/>
          <p:nvPr/>
        </p:nvSpPr>
        <p:spPr>
          <a:xfrm>
            <a:off x="3292559" y="852407"/>
            <a:ext cx="11710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>
                <a:latin typeface="Calibri" panose="020F0502020204030204" pitchFamily="34" charset="0"/>
                <a:cs typeface="Calibri" panose="020F0502020204030204" pitchFamily="34" charset="0"/>
              </a:rPr>
              <a:t>Activities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6D6DB83-7E44-42B3-BD4D-A915C23AE985}"/>
              </a:ext>
            </a:extLst>
          </p:cNvPr>
          <p:cNvSpPr txBox="1"/>
          <p:nvPr/>
        </p:nvSpPr>
        <p:spPr>
          <a:xfrm>
            <a:off x="6929499" y="851363"/>
            <a:ext cx="11710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Outcomes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0F00F76-EF3D-4752-B0DC-07AE90C7F072}"/>
              </a:ext>
            </a:extLst>
          </p:cNvPr>
          <p:cNvSpPr txBox="1"/>
          <p:nvPr/>
        </p:nvSpPr>
        <p:spPr>
          <a:xfrm>
            <a:off x="6938835" y="1127952"/>
            <a:ext cx="27672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Intermediate (life cycle of grant)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097B409-5A8C-4C73-A847-CBFC61F7834D}"/>
              </a:ext>
            </a:extLst>
          </p:cNvPr>
          <p:cNvSpPr txBox="1"/>
          <p:nvPr/>
        </p:nvSpPr>
        <p:spPr>
          <a:xfrm>
            <a:off x="10439456" y="1136869"/>
            <a:ext cx="1854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Long-term (5+ years)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705DEB50-E515-46A8-9976-2511681FF49A}"/>
              </a:ext>
            </a:extLst>
          </p:cNvPr>
          <p:cNvCxnSpPr>
            <a:cxnSpLocks/>
          </p:cNvCxnSpPr>
          <p:nvPr/>
        </p:nvCxnSpPr>
        <p:spPr>
          <a:xfrm>
            <a:off x="-3279" y="5084191"/>
            <a:ext cx="121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object 111">
            <a:extLst>
              <a:ext uri="{FF2B5EF4-FFF2-40B4-BE49-F238E27FC236}">
                <a16:creationId xmlns:a16="http://schemas.microsoft.com/office/drawing/2014/main" id="{9F01C272-C6B5-4CDB-8FCE-C6B1C2E99BFC}"/>
              </a:ext>
            </a:extLst>
          </p:cNvPr>
          <p:cNvSpPr txBox="1"/>
          <p:nvPr/>
        </p:nvSpPr>
        <p:spPr>
          <a:xfrm>
            <a:off x="10355570" y="3269698"/>
            <a:ext cx="1710797" cy="1814493"/>
          </a:xfrm>
          <a:prstGeom prst="rect">
            <a:avLst/>
          </a:prstGeom>
          <a:solidFill>
            <a:srgbClr val="FFD700"/>
          </a:solidFill>
        </p:spPr>
        <p:txBody>
          <a:bodyPr vert="horz" wrap="square" lIns="0" tIns="56515" rIns="0" bIns="0" rtlCol="0">
            <a:noAutofit/>
          </a:bodyPr>
          <a:lstStyle/>
          <a:p>
            <a:pPr marL="135887" marR="340986">
              <a:lnSpc>
                <a:spcPct val="100899"/>
              </a:lnSpc>
              <a:spcBef>
                <a:spcPts val="445"/>
              </a:spcBef>
            </a:pPr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Aim</a:t>
            </a:r>
          </a:p>
        </p:txBody>
      </p:sp>
      <p:sp>
        <p:nvSpPr>
          <p:cNvPr id="88" name="object 111">
            <a:extLst>
              <a:ext uri="{FF2B5EF4-FFF2-40B4-BE49-F238E27FC236}">
                <a16:creationId xmlns:a16="http://schemas.microsoft.com/office/drawing/2014/main" id="{6F351A3D-0986-4B92-817A-354121555005}"/>
              </a:ext>
            </a:extLst>
          </p:cNvPr>
          <p:cNvSpPr txBox="1"/>
          <p:nvPr/>
        </p:nvSpPr>
        <p:spPr>
          <a:xfrm>
            <a:off x="10439456" y="1481559"/>
            <a:ext cx="1657701" cy="680535"/>
          </a:xfrm>
          <a:prstGeom prst="rect">
            <a:avLst/>
          </a:prstGeom>
          <a:solidFill>
            <a:srgbClr val="F47521"/>
          </a:solidFill>
        </p:spPr>
        <p:txBody>
          <a:bodyPr vert="horz" wrap="square" lIns="0" tIns="56515" rIns="0" bIns="0" rtlCol="0">
            <a:noAutofit/>
          </a:bodyPr>
          <a:lstStyle/>
          <a:p>
            <a:pPr marL="135887" marR="340986">
              <a:lnSpc>
                <a:spcPct val="100899"/>
              </a:lnSpc>
              <a:spcBef>
                <a:spcPts val="445"/>
              </a:spcBef>
            </a:pPr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(1 outcome per box)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B765654F-F42E-4B5D-B67E-E37ECB30D7D9}"/>
              </a:ext>
            </a:extLst>
          </p:cNvPr>
          <p:cNvGrpSpPr/>
          <p:nvPr/>
        </p:nvGrpSpPr>
        <p:grpSpPr>
          <a:xfrm>
            <a:off x="4021216" y="-1206767"/>
            <a:ext cx="1271093" cy="671595"/>
            <a:chOff x="5265776" y="3424204"/>
            <a:chExt cx="1271093" cy="671594"/>
          </a:xfrm>
        </p:grpSpPr>
        <p:sp>
          <p:nvSpPr>
            <p:cNvPr id="154" name="object 111">
              <a:extLst>
                <a:ext uri="{FF2B5EF4-FFF2-40B4-BE49-F238E27FC236}">
                  <a16:creationId xmlns:a16="http://schemas.microsoft.com/office/drawing/2014/main" id="{89795D9C-F860-4C96-A1E3-79693068E95D}"/>
                </a:ext>
              </a:extLst>
            </p:cNvPr>
            <p:cNvSpPr txBox="1"/>
            <p:nvPr/>
          </p:nvSpPr>
          <p:spPr>
            <a:xfrm>
              <a:off x="5265776" y="3424204"/>
              <a:ext cx="1271093" cy="671594"/>
            </a:xfrm>
            <a:prstGeom prst="rect">
              <a:avLst/>
            </a:prstGeom>
            <a:solidFill>
              <a:srgbClr val="8CD3D6"/>
            </a:solidFill>
          </p:spPr>
          <p:txBody>
            <a:bodyPr vert="horz" wrap="square" lIns="0" tIns="56515" rIns="0" bIns="0" rtlCol="0">
              <a:noAutofit/>
            </a:bodyPr>
            <a:lstStyle/>
            <a:p>
              <a:pPr marL="135887" marR="340986">
                <a:lnSpc>
                  <a:spcPct val="100899"/>
                </a:lnSpc>
                <a:spcBef>
                  <a:spcPts val="445"/>
                </a:spcBef>
              </a:pPr>
              <a:endParaRPr sz="1000">
                <a:cs typeface="Montserrat-Medium"/>
              </a:endParaRPr>
            </a:p>
          </p:txBody>
        </p: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2BCF1791-1FC1-4906-B424-C0185EFE5367}"/>
                </a:ext>
              </a:extLst>
            </p:cNvPr>
            <p:cNvSpPr txBox="1"/>
            <p:nvPr/>
          </p:nvSpPr>
          <p:spPr>
            <a:xfrm>
              <a:off x="5285803" y="3455023"/>
              <a:ext cx="1125048" cy="56618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endParaRPr lang="en-GB" sz="1000"/>
            </a:p>
          </p:txBody>
        </p:sp>
      </p:grp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8650F9A1-C54E-4618-A99D-86DE90392801}"/>
              </a:ext>
            </a:extLst>
          </p:cNvPr>
          <p:cNvGrpSpPr/>
          <p:nvPr/>
        </p:nvGrpSpPr>
        <p:grpSpPr>
          <a:xfrm>
            <a:off x="4173616" y="-1054367"/>
            <a:ext cx="1271093" cy="671595"/>
            <a:chOff x="5265776" y="3424204"/>
            <a:chExt cx="1271093" cy="671594"/>
          </a:xfrm>
        </p:grpSpPr>
        <p:sp>
          <p:nvSpPr>
            <p:cNvPr id="200" name="object 111">
              <a:extLst>
                <a:ext uri="{FF2B5EF4-FFF2-40B4-BE49-F238E27FC236}">
                  <a16:creationId xmlns:a16="http://schemas.microsoft.com/office/drawing/2014/main" id="{C52480E8-25FA-4678-BC9B-F98E3482B3A4}"/>
                </a:ext>
              </a:extLst>
            </p:cNvPr>
            <p:cNvSpPr txBox="1"/>
            <p:nvPr/>
          </p:nvSpPr>
          <p:spPr>
            <a:xfrm>
              <a:off x="5265776" y="3424204"/>
              <a:ext cx="1271093" cy="671594"/>
            </a:xfrm>
            <a:prstGeom prst="rect">
              <a:avLst/>
            </a:prstGeom>
            <a:solidFill>
              <a:srgbClr val="8CD3D6"/>
            </a:solidFill>
          </p:spPr>
          <p:txBody>
            <a:bodyPr vert="horz" wrap="square" lIns="0" tIns="56515" rIns="0" bIns="0" rtlCol="0">
              <a:noAutofit/>
            </a:bodyPr>
            <a:lstStyle/>
            <a:p>
              <a:pPr marL="135887" marR="340986">
                <a:lnSpc>
                  <a:spcPct val="100899"/>
                </a:lnSpc>
                <a:spcBef>
                  <a:spcPts val="445"/>
                </a:spcBef>
              </a:pPr>
              <a:endParaRPr sz="1000">
                <a:cs typeface="Montserrat-Medium"/>
              </a:endParaRPr>
            </a:p>
          </p:txBody>
        </p:sp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29F8EA5B-04A2-40B7-BF4A-914DB03D5692}"/>
                </a:ext>
              </a:extLst>
            </p:cNvPr>
            <p:cNvSpPr txBox="1"/>
            <p:nvPr/>
          </p:nvSpPr>
          <p:spPr>
            <a:xfrm>
              <a:off x="5285803" y="3455023"/>
              <a:ext cx="1125048" cy="56618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endParaRPr lang="en-GB" sz="1000"/>
            </a:p>
          </p:txBody>
        </p:sp>
      </p:grpSp>
      <p:grpSp>
        <p:nvGrpSpPr>
          <p:cNvPr id="202" name="Group 201">
            <a:extLst>
              <a:ext uri="{FF2B5EF4-FFF2-40B4-BE49-F238E27FC236}">
                <a16:creationId xmlns:a16="http://schemas.microsoft.com/office/drawing/2014/main" id="{F6CD8C44-164C-4CE9-8A00-9DFADEBD2BA0}"/>
              </a:ext>
            </a:extLst>
          </p:cNvPr>
          <p:cNvGrpSpPr/>
          <p:nvPr/>
        </p:nvGrpSpPr>
        <p:grpSpPr>
          <a:xfrm>
            <a:off x="4326016" y="-901967"/>
            <a:ext cx="1271093" cy="671595"/>
            <a:chOff x="5265776" y="3424204"/>
            <a:chExt cx="1271093" cy="671594"/>
          </a:xfrm>
        </p:grpSpPr>
        <p:sp>
          <p:nvSpPr>
            <p:cNvPr id="203" name="object 111">
              <a:extLst>
                <a:ext uri="{FF2B5EF4-FFF2-40B4-BE49-F238E27FC236}">
                  <a16:creationId xmlns:a16="http://schemas.microsoft.com/office/drawing/2014/main" id="{B6813AA5-7989-4D8D-BDDB-8021B13571FF}"/>
                </a:ext>
              </a:extLst>
            </p:cNvPr>
            <p:cNvSpPr txBox="1"/>
            <p:nvPr/>
          </p:nvSpPr>
          <p:spPr>
            <a:xfrm>
              <a:off x="5265776" y="3424204"/>
              <a:ext cx="1271093" cy="671594"/>
            </a:xfrm>
            <a:prstGeom prst="rect">
              <a:avLst/>
            </a:prstGeom>
            <a:solidFill>
              <a:srgbClr val="8CD3D6"/>
            </a:solidFill>
          </p:spPr>
          <p:txBody>
            <a:bodyPr vert="horz" wrap="square" lIns="0" tIns="56515" rIns="0" bIns="0" rtlCol="0">
              <a:noAutofit/>
            </a:bodyPr>
            <a:lstStyle/>
            <a:p>
              <a:pPr marL="135887" marR="340986">
                <a:lnSpc>
                  <a:spcPct val="100899"/>
                </a:lnSpc>
                <a:spcBef>
                  <a:spcPts val="445"/>
                </a:spcBef>
              </a:pPr>
              <a:endParaRPr sz="1000">
                <a:cs typeface="Montserrat-Medium"/>
              </a:endParaRPr>
            </a:p>
          </p:txBody>
        </p:sp>
        <p:sp>
          <p:nvSpPr>
            <p:cNvPr id="204" name="TextBox 203">
              <a:extLst>
                <a:ext uri="{FF2B5EF4-FFF2-40B4-BE49-F238E27FC236}">
                  <a16:creationId xmlns:a16="http://schemas.microsoft.com/office/drawing/2014/main" id="{8144B0AC-FF45-4DCC-BF77-18A689D0839B}"/>
                </a:ext>
              </a:extLst>
            </p:cNvPr>
            <p:cNvSpPr txBox="1"/>
            <p:nvPr/>
          </p:nvSpPr>
          <p:spPr>
            <a:xfrm>
              <a:off x="5285803" y="3455023"/>
              <a:ext cx="1125048" cy="56618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endParaRPr lang="en-GB" sz="1000"/>
            </a:p>
          </p:txBody>
        </p:sp>
      </p:grpSp>
      <p:grpSp>
        <p:nvGrpSpPr>
          <p:cNvPr id="205" name="Group 204">
            <a:extLst>
              <a:ext uri="{FF2B5EF4-FFF2-40B4-BE49-F238E27FC236}">
                <a16:creationId xmlns:a16="http://schemas.microsoft.com/office/drawing/2014/main" id="{41C1C532-8A19-48F8-B293-8BE34422BBF0}"/>
              </a:ext>
            </a:extLst>
          </p:cNvPr>
          <p:cNvGrpSpPr/>
          <p:nvPr/>
        </p:nvGrpSpPr>
        <p:grpSpPr>
          <a:xfrm>
            <a:off x="4478416" y="-749567"/>
            <a:ext cx="1271093" cy="671595"/>
            <a:chOff x="5265776" y="3424204"/>
            <a:chExt cx="1271093" cy="671594"/>
          </a:xfrm>
        </p:grpSpPr>
        <p:sp>
          <p:nvSpPr>
            <p:cNvPr id="206" name="object 111">
              <a:extLst>
                <a:ext uri="{FF2B5EF4-FFF2-40B4-BE49-F238E27FC236}">
                  <a16:creationId xmlns:a16="http://schemas.microsoft.com/office/drawing/2014/main" id="{091766D3-08B8-49FD-8AC8-0323EF2DDE51}"/>
                </a:ext>
              </a:extLst>
            </p:cNvPr>
            <p:cNvSpPr txBox="1"/>
            <p:nvPr/>
          </p:nvSpPr>
          <p:spPr>
            <a:xfrm>
              <a:off x="5265776" y="3424204"/>
              <a:ext cx="1271093" cy="671594"/>
            </a:xfrm>
            <a:prstGeom prst="rect">
              <a:avLst/>
            </a:prstGeom>
            <a:solidFill>
              <a:srgbClr val="8CD3D6"/>
            </a:solidFill>
          </p:spPr>
          <p:txBody>
            <a:bodyPr vert="horz" wrap="square" lIns="0" tIns="56515" rIns="0" bIns="0" rtlCol="0">
              <a:noAutofit/>
            </a:bodyPr>
            <a:lstStyle/>
            <a:p>
              <a:pPr marL="135887" marR="340986">
                <a:lnSpc>
                  <a:spcPct val="100899"/>
                </a:lnSpc>
                <a:spcBef>
                  <a:spcPts val="445"/>
                </a:spcBef>
              </a:pPr>
              <a:endParaRPr sz="1000">
                <a:cs typeface="Montserrat-Medium"/>
              </a:endParaRPr>
            </a:p>
          </p:txBody>
        </p:sp>
        <p:sp>
          <p:nvSpPr>
            <p:cNvPr id="207" name="TextBox 206">
              <a:extLst>
                <a:ext uri="{FF2B5EF4-FFF2-40B4-BE49-F238E27FC236}">
                  <a16:creationId xmlns:a16="http://schemas.microsoft.com/office/drawing/2014/main" id="{EE82FAC2-5058-484A-8FBD-D92FDFEFB51B}"/>
                </a:ext>
              </a:extLst>
            </p:cNvPr>
            <p:cNvSpPr txBox="1"/>
            <p:nvPr/>
          </p:nvSpPr>
          <p:spPr>
            <a:xfrm>
              <a:off x="5285803" y="3455023"/>
              <a:ext cx="1125048" cy="56618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endParaRPr lang="en-GB" sz="1000"/>
            </a:p>
          </p:txBody>
        </p:sp>
      </p:grpSp>
      <p:grpSp>
        <p:nvGrpSpPr>
          <p:cNvPr id="220" name="Group 219">
            <a:extLst>
              <a:ext uri="{FF2B5EF4-FFF2-40B4-BE49-F238E27FC236}">
                <a16:creationId xmlns:a16="http://schemas.microsoft.com/office/drawing/2014/main" id="{6340C443-D25C-4844-BA2B-DB674B009840}"/>
              </a:ext>
            </a:extLst>
          </p:cNvPr>
          <p:cNvGrpSpPr/>
          <p:nvPr/>
        </p:nvGrpSpPr>
        <p:grpSpPr>
          <a:xfrm>
            <a:off x="8623467" y="-1440954"/>
            <a:ext cx="1274903" cy="671595"/>
            <a:chOff x="8825391" y="1810288"/>
            <a:chExt cx="1274903" cy="671594"/>
          </a:xfrm>
        </p:grpSpPr>
        <p:sp>
          <p:nvSpPr>
            <p:cNvPr id="221" name="object 111">
              <a:extLst>
                <a:ext uri="{FF2B5EF4-FFF2-40B4-BE49-F238E27FC236}">
                  <a16:creationId xmlns:a16="http://schemas.microsoft.com/office/drawing/2014/main" id="{1960150B-A0B4-4C58-A602-2FD5A9E684E6}"/>
                </a:ext>
              </a:extLst>
            </p:cNvPr>
            <p:cNvSpPr txBox="1"/>
            <p:nvPr/>
          </p:nvSpPr>
          <p:spPr>
            <a:xfrm>
              <a:off x="8829201" y="1810288"/>
              <a:ext cx="1271093" cy="671594"/>
            </a:xfrm>
            <a:prstGeom prst="rect">
              <a:avLst/>
            </a:prstGeom>
            <a:solidFill>
              <a:srgbClr val="F47521"/>
            </a:solidFill>
          </p:spPr>
          <p:txBody>
            <a:bodyPr vert="horz" wrap="square" lIns="0" tIns="56515" rIns="0" bIns="0" rtlCol="0">
              <a:noAutofit/>
            </a:bodyPr>
            <a:lstStyle/>
            <a:p>
              <a:pPr marL="135887" marR="340986">
                <a:lnSpc>
                  <a:spcPct val="100899"/>
                </a:lnSpc>
                <a:spcBef>
                  <a:spcPts val="445"/>
                </a:spcBef>
              </a:pPr>
              <a:endParaRPr sz="1000">
                <a:cs typeface="Montserrat-Medium"/>
              </a:endParaRPr>
            </a:p>
          </p:txBody>
        </p:sp>
        <p:sp>
          <p:nvSpPr>
            <p:cNvPr id="222" name="TextBox 221">
              <a:extLst>
                <a:ext uri="{FF2B5EF4-FFF2-40B4-BE49-F238E27FC236}">
                  <a16:creationId xmlns:a16="http://schemas.microsoft.com/office/drawing/2014/main" id="{884C9D2B-7347-42D2-973E-ACBAA8AF2A0A}"/>
                </a:ext>
              </a:extLst>
            </p:cNvPr>
            <p:cNvSpPr txBox="1"/>
            <p:nvPr/>
          </p:nvSpPr>
          <p:spPr>
            <a:xfrm>
              <a:off x="8825391" y="1838017"/>
              <a:ext cx="1125048" cy="56618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endParaRPr lang="en-GB" sz="1000"/>
            </a:p>
          </p:txBody>
        </p:sp>
      </p:grpSp>
      <p:grpSp>
        <p:nvGrpSpPr>
          <p:cNvPr id="223" name="Group 222">
            <a:extLst>
              <a:ext uri="{FF2B5EF4-FFF2-40B4-BE49-F238E27FC236}">
                <a16:creationId xmlns:a16="http://schemas.microsoft.com/office/drawing/2014/main" id="{F8EA88C8-1C90-40DE-9288-7C33E3375C71}"/>
              </a:ext>
            </a:extLst>
          </p:cNvPr>
          <p:cNvGrpSpPr/>
          <p:nvPr/>
        </p:nvGrpSpPr>
        <p:grpSpPr>
          <a:xfrm>
            <a:off x="8775867" y="-1288554"/>
            <a:ext cx="1274903" cy="671595"/>
            <a:chOff x="8825391" y="1810288"/>
            <a:chExt cx="1274903" cy="671594"/>
          </a:xfrm>
        </p:grpSpPr>
        <p:sp>
          <p:nvSpPr>
            <p:cNvPr id="224" name="object 111">
              <a:extLst>
                <a:ext uri="{FF2B5EF4-FFF2-40B4-BE49-F238E27FC236}">
                  <a16:creationId xmlns:a16="http://schemas.microsoft.com/office/drawing/2014/main" id="{331C7066-E779-41BD-A857-64C3E80CF726}"/>
                </a:ext>
              </a:extLst>
            </p:cNvPr>
            <p:cNvSpPr txBox="1"/>
            <p:nvPr/>
          </p:nvSpPr>
          <p:spPr>
            <a:xfrm>
              <a:off x="8829201" y="1810288"/>
              <a:ext cx="1271093" cy="671594"/>
            </a:xfrm>
            <a:prstGeom prst="rect">
              <a:avLst/>
            </a:prstGeom>
            <a:solidFill>
              <a:srgbClr val="F47521"/>
            </a:solidFill>
          </p:spPr>
          <p:txBody>
            <a:bodyPr vert="horz" wrap="square" lIns="0" tIns="56515" rIns="0" bIns="0" rtlCol="0">
              <a:noAutofit/>
            </a:bodyPr>
            <a:lstStyle/>
            <a:p>
              <a:pPr marL="135887" marR="340986">
                <a:lnSpc>
                  <a:spcPct val="100899"/>
                </a:lnSpc>
                <a:spcBef>
                  <a:spcPts val="445"/>
                </a:spcBef>
              </a:pPr>
              <a:endParaRPr sz="1000">
                <a:cs typeface="Montserrat-Medium"/>
              </a:endParaRPr>
            </a:p>
          </p:txBody>
        </p:sp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id="{6BA22B1D-01C0-480E-9B34-D49F1CA03518}"/>
                </a:ext>
              </a:extLst>
            </p:cNvPr>
            <p:cNvSpPr txBox="1"/>
            <p:nvPr/>
          </p:nvSpPr>
          <p:spPr>
            <a:xfrm>
              <a:off x="8825391" y="1838017"/>
              <a:ext cx="1125048" cy="56618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endParaRPr lang="en-GB" sz="1000"/>
            </a:p>
          </p:txBody>
        </p:sp>
      </p:grpSp>
      <p:grpSp>
        <p:nvGrpSpPr>
          <p:cNvPr id="226" name="Group 225">
            <a:extLst>
              <a:ext uri="{FF2B5EF4-FFF2-40B4-BE49-F238E27FC236}">
                <a16:creationId xmlns:a16="http://schemas.microsoft.com/office/drawing/2014/main" id="{04885A72-C5C4-46AE-9926-31FE6613CF2E}"/>
              </a:ext>
            </a:extLst>
          </p:cNvPr>
          <p:cNvGrpSpPr/>
          <p:nvPr/>
        </p:nvGrpSpPr>
        <p:grpSpPr>
          <a:xfrm>
            <a:off x="8928267" y="-1136154"/>
            <a:ext cx="1274903" cy="671595"/>
            <a:chOff x="8825391" y="1810288"/>
            <a:chExt cx="1274903" cy="671594"/>
          </a:xfrm>
        </p:grpSpPr>
        <p:sp>
          <p:nvSpPr>
            <p:cNvPr id="227" name="object 111">
              <a:extLst>
                <a:ext uri="{FF2B5EF4-FFF2-40B4-BE49-F238E27FC236}">
                  <a16:creationId xmlns:a16="http://schemas.microsoft.com/office/drawing/2014/main" id="{BCA2919E-6C29-4C58-AB3D-A558DE286EFF}"/>
                </a:ext>
              </a:extLst>
            </p:cNvPr>
            <p:cNvSpPr txBox="1"/>
            <p:nvPr/>
          </p:nvSpPr>
          <p:spPr>
            <a:xfrm>
              <a:off x="8829201" y="1810288"/>
              <a:ext cx="1271093" cy="671594"/>
            </a:xfrm>
            <a:prstGeom prst="rect">
              <a:avLst/>
            </a:prstGeom>
            <a:solidFill>
              <a:srgbClr val="F47521"/>
            </a:solidFill>
          </p:spPr>
          <p:txBody>
            <a:bodyPr vert="horz" wrap="square" lIns="0" tIns="56515" rIns="0" bIns="0" rtlCol="0">
              <a:noAutofit/>
            </a:bodyPr>
            <a:lstStyle/>
            <a:p>
              <a:pPr marL="135887" marR="340986">
                <a:lnSpc>
                  <a:spcPct val="100899"/>
                </a:lnSpc>
                <a:spcBef>
                  <a:spcPts val="445"/>
                </a:spcBef>
              </a:pPr>
              <a:endParaRPr sz="1000">
                <a:cs typeface="Montserrat-Medium"/>
              </a:endParaRPr>
            </a:p>
          </p:txBody>
        </p:sp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50826B5E-976F-44E9-B427-6EB7D9FD47F7}"/>
                </a:ext>
              </a:extLst>
            </p:cNvPr>
            <p:cNvSpPr txBox="1"/>
            <p:nvPr/>
          </p:nvSpPr>
          <p:spPr>
            <a:xfrm>
              <a:off x="8825391" y="1838017"/>
              <a:ext cx="1125048" cy="56618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endParaRPr lang="en-GB" sz="1000"/>
            </a:p>
          </p:txBody>
        </p:sp>
      </p:grpSp>
      <p:grpSp>
        <p:nvGrpSpPr>
          <p:cNvPr id="229" name="Group 228">
            <a:extLst>
              <a:ext uri="{FF2B5EF4-FFF2-40B4-BE49-F238E27FC236}">
                <a16:creationId xmlns:a16="http://schemas.microsoft.com/office/drawing/2014/main" id="{10648C73-311D-4FC0-BFBD-371D47E39877}"/>
              </a:ext>
            </a:extLst>
          </p:cNvPr>
          <p:cNvGrpSpPr/>
          <p:nvPr/>
        </p:nvGrpSpPr>
        <p:grpSpPr>
          <a:xfrm>
            <a:off x="9080667" y="-983752"/>
            <a:ext cx="1274903" cy="671595"/>
            <a:chOff x="8825391" y="1810288"/>
            <a:chExt cx="1274903" cy="671594"/>
          </a:xfrm>
        </p:grpSpPr>
        <p:sp>
          <p:nvSpPr>
            <p:cNvPr id="230" name="object 111">
              <a:extLst>
                <a:ext uri="{FF2B5EF4-FFF2-40B4-BE49-F238E27FC236}">
                  <a16:creationId xmlns:a16="http://schemas.microsoft.com/office/drawing/2014/main" id="{DF933906-FF6C-4376-B0E9-6334F5B510BA}"/>
                </a:ext>
              </a:extLst>
            </p:cNvPr>
            <p:cNvSpPr txBox="1"/>
            <p:nvPr/>
          </p:nvSpPr>
          <p:spPr>
            <a:xfrm>
              <a:off x="8829201" y="1810288"/>
              <a:ext cx="1271093" cy="671594"/>
            </a:xfrm>
            <a:prstGeom prst="rect">
              <a:avLst/>
            </a:prstGeom>
            <a:solidFill>
              <a:srgbClr val="F47521"/>
            </a:solidFill>
          </p:spPr>
          <p:txBody>
            <a:bodyPr vert="horz" wrap="square" lIns="0" tIns="56515" rIns="0" bIns="0" rtlCol="0">
              <a:noAutofit/>
            </a:bodyPr>
            <a:lstStyle/>
            <a:p>
              <a:pPr marL="135887" marR="340986">
                <a:lnSpc>
                  <a:spcPct val="100899"/>
                </a:lnSpc>
                <a:spcBef>
                  <a:spcPts val="445"/>
                </a:spcBef>
              </a:pPr>
              <a:endParaRPr sz="1000">
                <a:cs typeface="Montserrat-Medium"/>
              </a:endParaRPr>
            </a:p>
          </p:txBody>
        </p:sp>
        <p:sp>
          <p:nvSpPr>
            <p:cNvPr id="231" name="TextBox 230">
              <a:extLst>
                <a:ext uri="{FF2B5EF4-FFF2-40B4-BE49-F238E27FC236}">
                  <a16:creationId xmlns:a16="http://schemas.microsoft.com/office/drawing/2014/main" id="{7A8447BF-F16E-4F7F-BD58-6CBB26BA2D41}"/>
                </a:ext>
              </a:extLst>
            </p:cNvPr>
            <p:cNvSpPr txBox="1"/>
            <p:nvPr/>
          </p:nvSpPr>
          <p:spPr>
            <a:xfrm>
              <a:off x="8825391" y="1838017"/>
              <a:ext cx="1125048" cy="56618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endParaRPr lang="en-GB" sz="1000"/>
            </a:p>
          </p:txBody>
        </p:sp>
      </p:grpSp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1F550C28-52BE-4519-8741-962D15FC57F1}"/>
              </a:ext>
            </a:extLst>
          </p:cNvPr>
          <p:cNvCxnSpPr>
            <a:cxnSpLocks/>
          </p:cNvCxnSpPr>
          <p:nvPr/>
        </p:nvCxnSpPr>
        <p:spPr>
          <a:xfrm>
            <a:off x="2640" y="1126349"/>
            <a:ext cx="121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Box 149">
            <a:extLst>
              <a:ext uri="{FF2B5EF4-FFF2-40B4-BE49-F238E27FC236}">
                <a16:creationId xmlns:a16="http://schemas.microsoft.com/office/drawing/2014/main" id="{DFDBBABA-1E0D-4E1C-9075-7C6845E3CC06}"/>
              </a:ext>
            </a:extLst>
          </p:cNvPr>
          <p:cNvSpPr txBox="1"/>
          <p:nvPr/>
        </p:nvSpPr>
        <p:spPr>
          <a:xfrm>
            <a:off x="-30203" y="1594574"/>
            <a:ext cx="1706629" cy="166524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noAutofit/>
          </a:bodyPr>
          <a:lstStyle/>
          <a:p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Need</a:t>
            </a:r>
          </a:p>
          <a:p>
            <a:r>
              <a:rPr lang="en-GB" sz="1000" i="1" dirty="0">
                <a:latin typeface="Calibri" panose="020F0502020204030204" pitchFamily="34" charset="0"/>
                <a:cs typeface="Calibri" panose="020F0502020204030204" pitchFamily="34" charset="0"/>
              </a:rPr>
              <a:t>Describe the need that your project addresses</a:t>
            </a:r>
          </a:p>
        </p:txBody>
      </p: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73F15A61-98B1-47C4-9BF8-1AD926F7D47F}"/>
              </a:ext>
            </a:extLst>
          </p:cNvPr>
          <p:cNvGrpSpPr/>
          <p:nvPr/>
        </p:nvGrpSpPr>
        <p:grpSpPr>
          <a:xfrm>
            <a:off x="5814342" y="-1790714"/>
            <a:ext cx="1271093" cy="671595"/>
            <a:chOff x="7201484" y="1807930"/>
            <a:chExt cx="1271093" cy="671594"/>
          </a:xfrm>
          <a:solidFill>
            <a:srgbClr val="FF9966"/>
          </a:solidFill>
        </p:grpSpPr>
        <p:sp>
          <p:nvSpPr>
            <p:cNvPr id="159" name="object 111">
              <a:extLst>
                <a:ext uri="{FF2B5EF4-FFF2-40B4-BE49-F238E27FC236}">
                  <a16:creationId xmlns:a16="http://schemas.microsoft.com/office/drawing/2014/main" id="{1A2124AC-8CF6-424B-891A-641CA0AA8B33}"/>
                </a:ext>
              </a:extLst>
            </p:cNvPr>
            <p:cNvSpPr txBox="1"/>
            <p:nvPr/>
          </p:nvSpPr>
          <p:spPr>
            <a:xfrm>
              <a:off x="7201484" y="1807930"/>
              <a:ext cx="1271093" cy="671594"/>
            </a:xfrm>
            <a:prstGeom prst="rect">
              <a:avLst/>
            </a:prstGeom>
            <a:grpFill/>
          </p:spPr>
          <p:txBody>
            <a:bodyPr vert="horz" wrap="square" lIns="0" tIns="56515" rIns="0" bIns="0" rtlCol="0">
              <a:noAutofit/>
            </a:bodyPr>
            <a:lstStyle/>
            <a:p>
              <a:pPr marL="135887" marR="340986">
                <a:lnSpc>
                  <a:spcPct val="100899"/>
                </a:lnSpc>
                <a:spcBef>
                  <a:spcPts val="445"/>
                </a:spcBef>
              </a:pPr>
              <a:endParaRPr sz="10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DAB563B6-96B5-4068-BA7F-76878756539C}"/>
                </a:ext>
              </a:extLst>
            </p:cNvPr>
            <p:cNvSpPr txBox="1"/>
            <p:nvPr/>
          </p:nvSpPr>
          <p:spPr>
            <a:xfrm>
              <a:off x="7201484" y="1846941"/>
              <a:ext cx="1125048" cy="566182"/>
            </a:xfrm>
            <a:prstGeom prst="rect">
              <a:avLst/>
            </a:prstGeom>
            <a:grpFill/>
          </p:spPr>
          <p:txBody>
            <a:bodyPr wrap="square" rtlCol="0">
              <a:noAutofit/>
            </a:bodyPr>
            <a:lstStyle/>
            <a:p>
              <a:endParaRPr lang="en-GB" sz="1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CCB0507D-6F98-4AEC-B2BE-2B790B92CDEB}"/>
              </a:ext>
            </a:extLst>
          </p:cNvPr>
          <p:cNvGrpSpPr/>
          <p:nvPr/>
        </p:nvGrpSpPr>
        <p:grpSpPr>
          <a:xfrm>
            <a:off x="6017542" y="-1587514"/>
            <a:ext cx="1271093" cy="671595"/>
            <a:chOff x="7201484" y="1807930"/>
            <a:chExt cx="1271093" cy="671594"/>
          </a:xfrm>
          <a:solidFill>
            <a:srgbClr val="FF9966"/>
          </a:solidFill>
        </p:grpSpPr>
        <p:sp>
          <p:nvSpPr>
            <p:cNvPr id="163" name="object 111">
              <a:extLst>
                <a:ext uri="{FF2B5EF4-FFF2-40B4-BE49-F238E27FC236}">
                  <a16:creationId xmlns:a16="http://schemas.microsoft.com/office/drawing/2014/main" id="{34A7AD5D-7BFD-4D2D-80A2-DF633E63FF2A}"/>
                </a:ext>
              </a:extLst>
            </p:cNvPr>
            <p:cNvSpPr txBox="1"/>
            <p:nvPr/>
          </p:nvSpPr>
          <p:spPr>
            <a:xfrm>
              <a:off x="7201484" y="1807930"/>
              <a:ext cx="1271093" cy="671594"/>
            </a:xfrm>
            <a:prstGeom prst="rect">
              <a:avLst/>
            </a:prstGeom>
            <a:grpFill/>
          </p:spPr>
          <p:txBody>
            <a:bodyPr vert="horz" wrap="square" lIns="0" tIns="56515" rIns="0" bIns="0" rtlCol="0">
              <a:noAutofit/>
            </a:bodyPr>
            <a:lstStyle/>
            <a:p>
              <a:pPr marL="135887" marR="340986">
                <a:lnSpc>
                  <a:spcPct val="100899"/>
                </a:lnSpc>
                <a:spcBef>
                  <a:spcPts val="445"/>
                </a:spcBef>
              </a:pPr>
              <a:endParaRPr sz="10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B4A1D27C-BB72-44C6-8F5F-D9461E284A94}"/>
                </a:ext>
              </a:extLst>
            </p:cNvPr>
            <p:cNvSpPr txBox="1"/>
            <p:nvPr/>
          </p:nvSpPr>
          <p:spPr>
            <a:xfrm>
              <a:off x="7201484" y="1846941"/>
              <a:ext cx="1125048" cy="566182"/>
            </a:xfrm>
            <a:prstGeom prst="rect">
              <a:avLst/>
            </a:prstGeom>
            <a:grpFill/>
          </p:spPr>
          <p:txBody>
            <a:bodyPr wrap="square" rtlCol="0">
              <a:noAutofit/>
            </a:bodyPr>
            <a:lstStyle/>
            <a:p>
              <a:endParaRPr lang="en-GB" sz="1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0E59567D-C7AA-45C6-A73A-CAE0CCE0581B}"/>
              </a:ext>
            </a:extLst>
          </p:cNvPr>
          <p:cNvGrpSpPr/>
          <p:nvPr/>
        </p:nvGrpSpPr>
        <p:grpSpPr>
          <a:xfrm>
            <a:off x="6220742" y="-1384314"/>
            <a:ext cx="1271093" cy="671595"/>
            <a:chOff x="7201484" y="1807930"/>
            <a:chExt cx="1271093" cy="671594"/>
          </a:xfrm>
          <a:solidFill>
            <a:srgbClr val="FF9966"/>
          </a:solidFill>
        </p:grpSpPr>
        <p:sp>
          <p:nvSpPr>
            <p:cNvPr id="167" name="object 111">
              <a:extLst>
                <a:ext uri="{FF2B5EF4-FFF2-40B4-BE49-F238E27FC236}">
                  <a16:creationId xmlns:a16="http://schemas.microsoft.com/office/drawing/2014/main" id="{89E416CF-2B16-4A0B-8862-49A4A9D26B6F}"/>
                </a:ext>
              </a:extLst>
            </p:cNvPr>
            <p:cNvSpPr txBox="1"/>
            <p:nvPr/>
          </p:nvSpPr>
          <p:spPr>
            <a:xfrm>
              <a:off x="7201484" y="1807930"/>
              <a:ext cx="1271093" cy="671594"/>
            </a:xfrm>
            <a:prstGeom prst="rect">
              <a:avLst/>
            </a:prstGeom>
            <a:grpFill/>
          </p:spPr>
          <p:txBody>
            <a:bodyPr vert="horz" wrap="square" lIns="0" tIns="56515" rIns="0" bIns="0" rtlCol="0">
              <a:noAutofit/>
            </a:bodyPr>
            <a:lstStyle/>
            <a:p>
              <a:pPr marL="135887" marR="340986">
                <a:lnSpc>
                  <a:spcPct val="100899"/>
                </a:lnSpc>
                <a:spcBef>
                  <a:spcPts val="445"/>
                </a:spcBef>
              </a:pPr>
              <a:endParaRPr sz="10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F2C56F45-5E09-40BF-A661-BFF42117532D}"/>
                </a:ext>
              </a:extLst>
            </p:cNvPr>
            <p:cNvSpPr txBox="1"/>
            <p:nvPr/>
          </p:nvSpPr>
          <p:spPr>
            <a:xfrm>
              <a:off x="7201484" y="1846941"/>
              <a:ext cx="1125048" cy="566182"/>
            </a:xfrm>
            <a:prstGeom prst="rect">
              <a:avLst/>
            </a:prstGeom>
            <a:grpFill/>
          </p:spPr>
          <p:txBody>
            <a:bodyPr wrap="square" rtlCol="0">
              <a:noAutofit/>
            </a:bodyPr>
            <a:lstStyle/>
            <a:p>
              <a:endParaRPr lang="en-GB" sz="1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69" name="Group 168">
            <a:extLst>
              <a:ext uri="{FF2B5EF4-FFF2-40B4-BE49-F238E27FC236}">
                <a16:creationId xmlns:a16="http://schemas.microsoft.com/office/drawing/2014/main" id="{F1D203B3-BD34-4158-A3EF-6B1E7B55CD3A}"/>
              </a:ext>
            </a:extLst>
          </p:cNvPr>
          <p:cNvGrpSpPr/>
          <p:nvPr/>
        </p:nvGrpSpPr>
        <p:grpSpPr>
          <a:xfrm>
            <a:off x="6423942" y="-1181114"/>
            <a:ext cx="1271093" cy="671595"/>
            <a:chOff x="7201484" y="1807930"/>
            <a:chExt cx="1271093" cy="671594"/>
          </a:xfrm>
          <a:solidFill>
            <a:srgbClr val="FF9966"/>
          </a:solidFill>
        </p:grpSpPr>
        <p:sp>
          <p:nvSpPr>
            <p:cNvPr id="170" name="object 111">
              <a:extLst>
                <a:ext uri="{FF2B5EF4-FFF2-40B4-BE49-F238E27FC236}">
                  <a16:creationId xmlns:a16="http://schemas.microsoft.com/office/drawing/2014/main" id="{1FABCE20-C38D-4F18-9EFB-AD5D724E1890}"/>
                </a:ext>
              </a:extLst>
            </p:cNvPr>
            <p:cNvSpPr txBox="1"/>
            <p:nvPr/>
          </p:nvSpPr>
          <p:spPr>
            <a:xfrm>
              <a:off x="7201484" y="1807930"/>
              <a:ext cx="1271093" cy="671594"/>
            </a:xfrm>
            <a:prstGeom prst="rect">
              <a:avLst/>
            </a:prstGeom>
            <a:grpFill/>
          </p:spPr>
          <p:txBody>
            <a:bodyPr vert="horz" wrap="square" lIns="0" tIns="56515" rIns="0" bIns="0" rtlCol="0">
              <a:noAutofit/>
            </a:bodyPr>
            <a:lstStyle/>
            <a:p>
              <a:pPr marL="135887" marR="340986">
                <a:lnSpc>
                  <a:spcPct val="100899"/>
                </a:lnSpc>
                <a:spcBef>
                  <a:spcPts val="445"/>
                </a:spcBef>
              </a:pPr>
              <a:endParaRPr sz="10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818A4757-CE9D-40DE-A2E9-EB2142C521DF}"/>
                </a:ext>
              </a:extLst>
            </p:cNvPr>
            <p:cNvSpPr txBox="1"/>
            <p:nvPr/>
          </p:nvSpPr>
          <p:spPr>
            <a:xfrm>
              <a:off x="7201484" y="1846941"/>
              <a:ext cx="1125048" cy="566182"/>
            </a:xfrm>
            <a:prstGeom prst="rect">
              <a:avLst/>
            </a:prstGeom>
            <a:grpFill/>
          </p:spPr>
          <p:txBody>
            <a:bodyPr wrap="square" rtlCol="0">
              <a:noAutofit/>
            </a:bodyPr>
            <a:lstStyle/>
            <a:p>
              <a:endParaRPr lang="en-GB" sz="1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75" name="Group 174">
            <a:extLst>
              <a:ext uri="{FF2B5EF4-FFF2-40B4-BE49-F238E27FC236}">
                <a16:creationId xmlns:a16="http://schemas.microsoft.com/office/drawing/2014/main" id="{9BFAA22D-8A69-4DF9-B5BF-D38CFE5868A7}"/>
              </a:ext>
            </a:extLst>
          </p:cNvPr>
          <p:cNvGrpSpPr/>
          <p:nvPr/>
        </p:nvGrpSpPr>
        <p:grpSpPr>
          <a:xfrm>
            <a:off x="6627142" y="-977914"/>
            <a:ext cx="1271093" cy="671595"/>
            <a:chOff x="7201484" y="1807930"/>
            <a:chExt cx="1271093" cy="671594"/>
          </a:xfrm>
          <a:solidFill>
            <a:srgbClr val="FF9966"/>
          </a:solidFill>
        </p:grpSpPr>
        <p:sp>
          <p:nvSpPr>
            <p:cNvPr id="176" name="object 111">
              <a:extLst>
                <a:ext uri="{FF2B5EF4-FFF2-40B4-BE49-F238E27FC236}">
                  <a16:creationId xmlns:a16="http://schemas.microsoft.com/office/drawing/2014/main" id="{49689EED-C118-49E7-94E4-2C06F5745B0D}"/>
                </a:ext>
              </a:extLst>
            </p:cNvPr>
            <p:cNvSpPr txBox="1"/>
            <p:nvPr/>
          </p:nvSpPr>
          <p:spPr>
            <a:xfrm>
              <a:off x="7201484" y="1807930"/>
              <a:ext cx="1271093" cy="671594"/>
            </a:xfrm>
            <a:prstGeom prst="rect">
              <a:avLst/>
            </a:prstGeom>
            <a:grpFill/>
          </p:spPr>
          <p:txBody>
            <a:bodyPr vert="horz" wrap="square" lIns="0" tIns="56515" rIns="0" bIns="0" rtlCol="0">
              <a:noAutofit/>
            </a:bodyPr>
            <a:lstStyle/>
            <a:p>
              <a:pPr marL="135887" marR="340986">
                <a:lnSpc>
                  <a:spcPct val="100899"/>
                </a:lnSpc>
                <a:spcBef>
                  <a:spcPts val="445"/>
                </a:spcBef>
              </a:pPr>
              <a:endParaRPr sz="10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AC707046-3A1E-45DE-B07E-95CE07FF4325}"/>
                </a:ext>
              </a:extLst>
            </p:cNvPr>
            <p:cNvSpPr txBox="1"/>
            <p:nvPr/>
          </p:nvSpPr>
          <p:spPr>
            <a:xfrm>
              <a:off x="7201484" y="1846941"/>
              <a:ext cx="1125048" cy="566182"/>
            </a:xfrm>
            <a:prstGeom prst="rect">
              <a:avLst/>
            </a:prstGeom>
            <a:grpFill/>
          </p:spPr>
          <p:txBody>
            <a:bodyPr wrap="square" rtlCol="0">
              <a:noAutofit/>
            </a:bodyPr>
            <a:lstStyle/>
            <a:p>
              <a:endParaRPr lang="en-GB" sz="1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2C28A018-FCD9-4FC1-9468-DB4E53F96691}"/>
              </a:ext>
            </a:extLst>
          </p:cNvPr>
          <p:cNvGrpSpPr/>
          <p:nvPr/>
        </p:nvGrpSpPr>
        <p:grpSpPr>
          <a:xfrm>
            <a:off x="6830342" y="-774714"/>
            <a:ext cx="1271093" cy="671595"/>
            <a:chOff x="7201484" y="1807930"/>
            <a:chExt cx="1271093" cy="671594"/>
          </a:xfrm>
          <a:solidFill>
            <a:srgbClr val="FF9966"/>
          </a:solidFill>
        </p:grpSpPr>
        <p:sp>
          <p:nvSpPr>
            <p:cNvPr id="189" name="object 111">
              <a:extLst>
                <a:ext uri="{FF2B5EF4-FFF2-40B4-BE49-F238E27FC236}">
                  <a16:creationId xmlns:a16="http://schemas.microsoft.com/office/drawing/2014/main" id="{7B1AD163-EAD4-4A71-B6DE-525C8507EECF}"/>
                </a:ext>
              </a:extLst>
            </p:cNvPr>
            <p:cNvSpPr txBox="1"/>
            <p:nvPr/>
          </p:nvSpPr>
          <p:spPr>
            <a:xfrm>
              <a:off x="7201484" y="1807930"/>
              <a:ext cx="1271093" cy="671594"/>
            </a:xfrm>
            <a:prstGeom prst="rect">
              <a:avLst/>
            </a:prstGeom>
            <a:grpFill/>
          </p:spPr>
          <p:txBody>
            <a:bodyPr vert="horz" wrap="square" lIns="0" tIns="56515" rIns="0" bIns="0" rtlCol="0">
              <a:noAutofit/>
            </a:bodyPr>
            <a:lstStyle/>
            <a:p>
              <a:pPr marL="135887" marR="340986">
                <a:lnSpc>
                  <a:spcPct val="100899"/>
                </a:lnSpc>
                <a:spcBef>
                  <a:spcPts val="445"/>
                </a:spcBef>
              </a:pPr>
              <a:endParaRPr sz="10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7A498AF2-A8F8-4A2D-927D-E15C2356DA1D}"/>
                </a:ext>
              </a:extLst>
            </p:cNvPr>
            <p:cNvSpPr txBox="1"/>
            <p:nvPr/>
          </p:nvSpPr>
          <p:spPr>
            <a:xfrm>
              <a:off x="7201484" y="1846941"/>
              <a:ext cx="1125048" cy="566182"/>
            </a:xfrm>
            <a:prstGeom prst="rect">
              <a:avLst/>
            </a:prstGeom>
            <a:grpFill/>
          </p:spPr>
          <p:txBody>
            <a:bodyPr wrap="square" rtlCol="0">
              <a:noAutofit/>
            </a:bodyPr>
            <a:lstStyle/>
            <a:p>
              <a:endParaRPr lang="en-GB" sz="1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236" name="Title 1">
            <a:extLst>
              <a:ext uri="{FF2B5EF4-FFF2-40B4-BE49-F238E27FC236}">
                <a16:creationId xmlns:a16="http://schemas.microsoft.com/office/drawing/2014/main" id="{841AD3C7-793C-4566-862C-42ECFE995F9F}"/>
              </a:ext>
            </a:extLst>
          </p:cNvPr>
          <p:cNvSpPr txBox="1">
            <a:spLocks/>
          </p:cNvSpPr>
          <p:nvPr/>
        </p:nvSpPr>
        <p:spPr>
          <a:xfrm>
            <a:off x="-3279" y="29407"/>
            <a:ext cx="3760971" cy="997933"/>
          </a:xfrm>
          <a:prstGeom prst="rect">
            <a:avLst/>
          </a:prstGeom>
        </p:spPr>
        <p:txBody>
          <a:bodyPr vert="horz" lIns="121920" tIns="60960" rIns="121920" bIns="6096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000" b="1" kern="1200" dirty="0">
                <a:solidFill>
                  <a:schemeClr val="accent3"/>
                </a:solidFill>
                <a:latin typeface="Montserrat Medium" panose="00000600000000000000" pitchFamily="2" charset="0"/>
                <a:ea typeface="+mn-ea"/>
                <a:cs typeface="+mn-cs"/>
              </a:defRPr>
            </a:lvl1pPr>
          </a:lstStyle>
          <a:p>
            <a:r>
              <a:rPr lang="en-GB" sz="1600" b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THEORY OF CHANGE</a:t>
            </a:r>
          </a:p>
          <a:p>
            <a:r>
              <a:rPr lang="en-GB" sz="1467" b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Template</a:t>
            </a:r>
            <a:endParaRPr lang="en-GB" sz="1467" b="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467" b="0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C23A808D-8E68-4D41-A5FC-7E31BF0DDDB0}"/>
              </a:ext>
            </a:extLst>
          </p:cNvPr>
          <p:cNvSpPr txBox="1"/>
          <p:nvPr/>
        </p:nvSpPr>
        <p:spPr>
          <a:xfrm>
            <a:off x="8960285" y="87887"/>
            <a:ext cx="3235300" cy="42075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067" b="1" dirty="0">
                <a:latin typeface="Calibri" panose="020F0502020204030204" pitchFamily="34" charset="0"/>
                <a:cs typeface="Calibri" panose="020F0502020204030204" pitchFamily="34" charset="0"/>
              </a:rPr>
              <a:t>Mission: </a:t>
            </a:r>
            <a:r>
              <a:rPr lang="en-GB" sz="1067" i="1" dirty="0">
                <a:latin typeface="Calibri" panose="020F0502020204030204" pitchFamily="34" charset="0"/>
                <a:cs typeface="Calibri" panose="020F0502020204030204" pitchFamily="34" charset="0"/>
              </a:rPr>
              <a:t>A sentence that describes what your programme does</a:t>
            </a:r>
          </a:p>
        </p:txBody>
      </p:sp>
      <p:sp>
        <p:nvSpPr>
          <p:cNvPr id="213" name="object 111">
            <a:extLst>
              <a:ext uri="{FF2B5EF4-FFF2-40B4-BE49-F238E27FC236}">
                <a16:creationId xmlns:a16="http://schemas.microsoft.com/office/drawing/2014/main" id="{B22192A3-7D55-4E1A-B38A-5DB5DE76F760}"/>
              </a:ext>
            </a:extLst>
          </p:cNvPr>
          <p:cNvSpPr txBox="1"/>
          <p:nvPr/>
        </p:nvSpPr>
        <p:spPr>
          <a:xfrm>
            <a:off x="3594192" y="1349968"/>
            <a:ext cx="1271093" cy="671595"/>
          </a:xfrm>
          <a:prstGeom prst="rect">
            <a:avLst/>
          </a:prstGeom>
          <a:solidFill>
            <a:srgbClr val="8CD3D6"/>
          </a:solidFill>
        </p:spPr>
        <p:txBody>
          <a:bodyPr vert="horz" wrap="square" lIns="0" tIns="56515" rIns="0" bIns="0" rtlCol="0">
            <a:noAutofit/>
          </a:bodyPr>
          <a:lstStyle/>
          <a:p>
            <a:pPr marL="135887" marR="340986">
              <a:lnSpc>
                <a:spcPct val="100899"/>
              </a:lnSpc>
              <a:spcBef>
                <a:spcPts val="445"/>
              </a:spcBef>
            </a:pPr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(1 activity per box)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4" name="object 111">
            <a:extLst>
              <a:ext uri="{FF2B5EF4-FFF2-40B4-BE49-F238E27FC236}">
                <a16:creationId xmlns:a16="http://schemas.microsoft.com/office/drawing/2014/main" id="{7E50561B-5F1A-4266-9E4C-9690468FC3CD}"/>
              </a:ext>
            </a:extLst>
          </p:cNvPr>
          <p:cNvSpPr txBox="1"/>
          <p:nvPr/>
        </p:nvSpPr>
        <p:spPr>
          <a:xfrm>
            <a:off x="3797392" y="1553168"/>
            <a:ext cx="1271093" cy="671595"/>
          </a:xfrm>
          <a:prstGeom prst="rect">
            <a:avLst/>
          </a:prstGeom>
          <a:solidFill>
            <a:srgbClr val="8CD3D6"/>
          </a:solidFill>
        </p:spPr>
        <p:txBody>
          <a:bodyPr vert="horz" wrap="square" lIns="0" tIns="56515" rIns="0" bIns="0" rtlCol="0">
            <a:noAutofit/>
          </a:bodyPr>
          <a:lstStyle/>
          <a:p>
            <a:pPr marL="135887" marR="340986">
              <a:lnSpc>
                <a:spcPct val="100899"/>
              </a:lnSpc>
              <a:spcBef>
                <a:spcPts val="445"/>
              </a:spcBef>
            </a:pPr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(1 activity per box)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5" name="object 111">
            <a:extLst>
              <a:ext uri="{FF2B5EF4-FFF2-40B4-BE49-F238E27FC236}">
                <a16:creationId xmlns:a16="http://schemas.microsoft.com/office/drawing/2014/main" id="{F69201FA-E596-4E81-9535-B31DA2E52834}"/>
              </a:ext>
            </a:extLst>
          </p:cNvPr>
          <p:cNvSpPr txBox="1"/>
          <p:nvPr/>
        </p:nvSpPr>
        <p:spPr>
          <a:xfrm>
            <a:off x="4000592" y="1756368"/>
            <a:ext cx="1271093" cy="671595"/>
          </a:xfrm>
          <a:prstGeom prst="rect">
            <a:avLst/>
          </a:prstGeom>
          <a:solidFill>
            <a:srgbClr val="8CD3D6"/>
          </a:solidFill>
        </p:spPr>
        <p:txBody>
          <a:bodyPr vert="horz" wrap="square" lIns="0" tIns="56515" rIns="0" bIns="0" rtlCol="0">
            <a:noAutofit/>
          </a:bodyPr>
          <a:lstStyle/>
          <a:p>
            <a:pPr marL="135887" marR="340986">
              <a:lnSpc>
                <a:spcPct val="100899"/>
              </a:lnSpc>
              <a:spcBef>
                <a:spcPts val="445"/>
              </a:spcBef>
            </a:pPr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(1 activity per box)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6" name="object 111">
            <a:extLst>
              <a:ext uri="{FF2B5EF4-FFF2-40B4-BE49-F238E27FC236}">
                <a16:creationId xmlns:a16="http://schemas.microsoft.com/office/drawing/2014/main" id="{C03167EF-172C-4925-868D-7CCF60367E19}"/>
              </a:ext>
            </a:extLst>
          </p:cNvPr>
          <p:cNvSpPr txBox="1"/>
          <p:nvPr/>
        </p:nvSpPr>
        <p:spPr>
          <a:xfrm>
            <a:off x="4203792" y="1959568"/>
            <a:ext cx="1271093" cy="671595"/>
          </a:xfrm>
          <a:prstGeom prst="rect">
            <a:avLst/>
          </a:prstGeom>
          <a:solidFill>
            <a:srgbClr val="8CD3D6"/>
          </a:solidFill>
        </p:spPr>
        <p:txBody>
          <a:bodyPr vert="horz" wrap="square" lIns="0" tIns="56515" rIns="0" bIns="0" rtlCol="0">
            <a:noAutofit/>
          </a:bodyPr>
          <a:lstStyle/>
          <a:p>
            <a:pPr marL="135887" marR="340986">
              <a:lnSpc>
                <a:spcPct val="100899"/>
              </a:lnSpc>
              <a:spcBef>
                <a:spcPts val="445"/>
              </a:spcBef>
            </a:pPr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(1 activity per box)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7CAFFD15-99E0-4EB9-A257-A8682BE69C18}"/>
              </a:ext>
            </a:extLst>
          </p:cNvPr>
          <p:cNvSpPr txBox="1"/>
          <p:nvPr/>
        </p:nvSpPr>
        <p:spPr>
          <a:xfrm>
            <a:off x="1805504" y="1508474"/>
            <a:ext cx="1202544" cy="72164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(1 input per box)</a:t>
            </a:r>
          </a:p>
          <a:p>
            <a:endParaRPr lang="en-GB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128690DE-BC4D-43D0-9875-D4D9581DDEE8}"/>
              </a:ext>
            </a:extLst>
          </p:cNvPr>
          <p:cNvSpPr txBox="1"/>
          <p:nvPr/>
        </p:nvSpPr>
        <p:spPr>
          <a:xfrm>
            <a:off x="2008704" y="1711674"/>
            <a:ext cx="1202544" cy="72164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(1 input per box)</a:t>
            </a:r>
          </a:p>
          <a:p>
            <a:endParaRPr lang="en-GB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C00160F6-43D3-4668-8ED2-6D25C5C8EC84}"/>
              </a:ext>
            </a:extLst>
          </p:cNvPr>
          <p:cNvSpPr txBox="1"/>
          <p:nvPr/>
        </p:nvSpPr>
        <p:spPr>
          <a:xfrm>
            <a:off x="2211904" y="1914874"/>
            <a:ext cx="1202544" cy="72164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(1 input per box)</a:t>
            </a:r>
          </a:p>
          <a:p>
            <a:endParaRPr lang="en-GB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26DE3FBF-8519-4C98-8468-93630FFAC5D1}"/>
              </a:ext>
            </a:extLst>
          </p:cNvPr>
          <p:cNvSpPr txBox="1"/>
          <p:nvPr/>
        </p:nvSpPr>
        <p:spPr>
          <a:xfrm>
            <a:off x="2415104" y="2118074"/>
            <a:ext cx="1202544" cy="72164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(1 input per box)</a:t>
            </a:r>
          </a:p>
          <a:p>
            <a:endParaRPr lang="en-GB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8" name="object 111">
            <a:extLst>
              <a:ext uri="{FF2B5EF4-FFF2-40B4-BE49-F238E27FC236}">
                <a16:creationId xmlns:a16="http://schemas.microsoft.com/office/drawing/2014/main" id="{428F8D9C-EC5B-4372-8751-A3F988208EC4}"/>
              </a:ext>
            </a:extLst>
          </p:cNvPr>
          <p:cNvSpPr txBox="1"/>
          <p:nvPr/>
        </p:nvSpPr>
        <p:spPr>
          <a:xfrm>
            <a:off x="6856288" y="1490499"/>
            <a:ext cx="1271093" cy="671595"/>
          </a:xfrm>
          <a:prstGeom prst="rect">
            <a:avLst/>
          </a:prstGeom>
          <a:solidFill>
            <a:srgbClr val="FF9966"/>
          </a:solidFill>
        </p:spPr>
        <p:txBody>
          <a:bodyPr vert="horz" wrap="square" lIns="0" tIns="56515" rIns="0" bIns="0" rtlCol="0">
            <a:noAutofit/>
          </a:bodyPr>
          <a:lstStyle/>
          <a:p>
            <a:pPr marL="135887" marR="340986">
              <a:lnSpc>
                <a:spcPct val="100899"/>
              </a:lnSpc>
              <a:spcBef>
                <a:spcPts val="445"/>
              </a:spcBef>
            </a:pPr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(1 outcome per box)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9" name="object 111">
            <a:extLst>
              <a:ext uri="{FF2B5EF4-FFF2-40B4-BE49-F238E27FC236}">
                <a16:creationId xmlns:a16="http://schemas.microsoft.com/office/drawing/2014/main" id="{101F1727-37E2-4DFD-8CCA-B0171FC07DA0}"/>
              </a:ext>
            </a:extLst>
          </p:cNvPr>
          <p:cNvSpPr txBox="1"/>
          <p:nvPr/>
        </p:nvSpPr>
        <p:spPr>
          <a:xfrm>
            <a:off x="7059488" y="1693699"/>
            <a:ext cx="1271093" cy="671595"/>
          </a:xfrm>
          <a:prstGeom prst="rect">
            <a:avLst/>
          </a:prstGeom>
          <a:solidFill>
            <a:srgbClr val="FF9966"/>
          </a:solidFill>
        </p:spPr>
        <p:txBody>
          <a:bodyPr vert="horz" wrap="square" lIns="0" tIns="56515" rIns="0" bIns="0" rtlCol="0">
            <a:noAutofit/>
          </a:bodyPr>
          <a:lstStyle/>
          <a:p>
            <a:pPr marL="135887" marR="340986">
              <a:lnSpc>
                <a:spcPct val="100899"/>
              </a:lnSpc>
              <a:spcBef>
                <a:spcPts val="445"/>
              </a:spcBef>
            </a:pPr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(1 outcome per box)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0" name="object 111">
            <a:extLst>
              <a:ext uri="{FF2B5EF4-FFF2-40B4-BE49-F238E27FC236}">
                <a16:creationId xmlns:a16="http://schemas.microsoft.com/office/drawing/2014/main" id="{1B754378-09DA-4AB1-B701-F999834B6E6D}"/>
              </a:ext>
            </a:extLst>
          </p:cNvPr>
          <p:cNvSpPr txBox="1"/>
          <p:nvPr/>
        </p:nvSpPr>
        <p:spPr>
          <a:xfrm>
            <a:off x="7262688" y="1896899"/>
            <a:ext cx="1271093" cy="671595"/>
          </a:xfrm>
          <a:prstGeom prst="rect">
            <a:avLst/>
          </a:prstGeom>
          <a:solidFill>
            <a:srgbClr val="FF9966"/>
          </a:solidFill>
        </p:spPr>
        <p:txBody>
          <a:bodyPr vert="horz" wrap="square" lIns="0" tIns="56515" rIns="0" bIns="0" rtlCol="0">
            <a:noAutofit/>
          </a:bodyPr>
          <a:lstStyle/>
          <a:p>
            <a:pPr marL="135887" marR="340986">
              <a:lnSpc>
                <a:spcPct val="100899"/>
              </a:lnSpc>
              <a:spcBef>
                <a:spcPts val="445"/>
              </a:spcBef>
            </a:pPr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(1 outcome per box)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1" name="object 111">
            <a:extLst>
              <a:ext uri="{FF2B5EF4-FFF2-40B4-BE49-F238E27FC236}">
                <a16:creationId xmlns:a16="http://schemas.microsoft.com/office/drawing/2014/main" id="{624D04D7-52DF-45C5-AE95-20882378095E}"/>
              </a:ext>
            </a:extLst>
          </p:cNvPr>
          <p:cNvSpPr txBox="1"/>
          <p:nvPr/>
        </p:nvSpPr>
        <p:spPr>
          <a:xfrm>
            <a:off x="7465888" y="2100099"/>
            <a:ext cx="1271093" cy="671595"/>
          </a:xfrm>
          <a:prstGeom prst="rect">
            <a:avLst/>
          </a:prstGeom>
          <a:solidFill>
            <a:srgbClr val="FF9966"/>
          </a:solidFill>
        </p:spPr>
        <p:txBody>
          <a:bodyPr vert="horz" wrap="square" lIns="0" tIns="56515" rIns="0" bIns="0" rtlCol="0">
            <a:noAutofit/>
          </a:bodyPr>
          <a:lstStyle/>
          <a:p>
            <a:pPr marL="135887" marR="340986">
              <a:lnSpc>
                <a:spcPct val="100899"/>
              </a:lnSpc>
              <a:spcBef>
                <a:spcPts val="445"/>
              </a:spcBef>
            </a:pPr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(1 outcome per box)</a:t>
            </a:r>
            <a:endParaRPr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7DAA502-BB76-40A6-A1F2-E7EFC8F220BB}"/>
              </a:ext>
            </a:extLst>
          </p:cNvPr>
          <p:cNvSpPr/>
          <p:nvPr/>
        </p:nvSpPr>
        <p:spPr>
          <a:xfrm>
            <a:off x="2532028" y="5961985"/>
            <a:ext cx="245149" cy="23237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33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242" name="Oval 241">
            <a:extLst>
              <a:ext uri="{FF2B5EF4-FFF2-40B4-BE49-F238E27FC236}">
                <a16:creationId xmlns:a16="http://schemas.microsoft.com/office/drawing/2014/main" id="{245A201A-40A9-46C4-9D7B-AF85E956B54B}"/>
              </a:ext>
            </a:extLst>
          </p:cNvPr>
          <p:cNvSpPr/>
          <p:nvPr/>
        </p:nvSpPr>
        <p:spPr>
          <a:xfrm>
            <a:off x="2780295" y="5963917"/>
            <a:ext cx="245149" cy="23237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33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243" name="Oval 242">
            <a:extLst>
              <a:ext uri="{FF2B5EF4-FFF2-40B4-BE49-F238E27FC236}">
                <a16:creationId xmlns:a16="http://schemas.microsoft.com/office/drawing/2014/main" id="{F5E9D49D-4FF8-48CF-8E4D-5AB393CD785E}"/>
              </a:ext>
            </a:extLst>
          </p:cNvPr>
          <p:cNvSpPr/>
          <p:nvPr/>
        </p:nvSpPr>
        <p:spPr>
          <a:xfrm>
            <a:off x="3052116" y="5967538"/>
            <a:ext cx="245149" cy="23237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33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244" name="Oval 243">
            <a:extLst>
              <a:ext uri="{FF2B5EF4-FFF2-40B4-BE49-F238E27FC236}">
                <a16:creationId xmlns:a16="http://schemas.microsoft.com/office/drawing/2014/main" id="{FE320A66-C0FE-4681-94D6-E3740C85F456}"/>
              </a:ext>
            </a:extLst>
          </p:cNvPr>
          <p:cNvSpPr/>
          <p:nvPr/>
        </p:nvSpPr>
        <p:spPr>
          <a:xfrm>
            <a:off x="2536432" y="6258176"/>
            <a:ext cx="245149" cy="23237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33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248" name="Oval 247">
            <a:extLst>
              <a:ext uri="{FF2B5EF4-FFF2-40B4-BE49-F238E27FC236}">
                <a16:creationId xmlns:a16="http://schemas.microsoft.com/office/drawing/2014/main" id="{8369CA5F-9305-4D19-B412-D1CE4C2191FB}"/>
              </a:ext>
            </a:extLst>
          </p:cNvPr>
          <p:cNvSpPr/>
          <p:nvPr/>
        </p:nvSpPr>
        <p:spPr>
          <a:xfrm>
            <a:off x="2806967" y="6246786"/>
            <a:ext cx="245149" cy="23237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33" dirty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249" name="Oval 248">
            <a:extLst>
              <a:ext uri="{FF2B5EF4-FFF2-40B4-BE49-F238E27FC236}">
                <a16:creationId xmlns:a16="http://schemas.microsoft.com/office/drawing/2014/main" id="{F636CF48-D6E1-4C31-8E75-F2F22E293F84}"/>
              </a:ext>
            </a:extLst>
          </p:cNvPr>
          <p:cNvSpPr/>
          <p:nvPr/>
        </p:nvSpPr>
        <p:spPr>
          <a:xfrm>
            <a:off x="1659219" y="6275964"/>
            <a:ext cx="245149" cy="23237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33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</a:p>
        </p:txBody>
      </p:sp>
      <p:sp>
        <p:nvSpPr>
          <p:cNvPr id="253" name="Oval 252">
            <a:extLst>
              <a:ext uri="{FF2B5EF4-FFF2-40B4-BE49-F238E27FC236}">
                <a16:creationId xmlns:a16="http://schemas.microsoft.com/office/drawing/2014/main" id="{653698B0-2E21-43A5-A5EA-CA964146CA64}"/>
              </a:ext>
            </a:extLst>
          </p:cNvPr>
          <p:cNvSpPr/>
          <p:nvPr/>
        </p:nvSpPr>
        <p:spPr>
          <a:xfrm>
            <a:off x="1862419" y="6479164"/>
            <a:ext cx="245149" cy="23237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33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</a:p>
        </p:txBody>
      </p:sp>
      <p:sp>
        <p:nvSpPr>
          <p:cNvPr id="254" name="Oval 253">
            <a:extLst>
              <a:ext uri="{FF2B5EF4-FFF2-40B4-BE49-F238E27FC236}">
                <a16:creationId xmlns:a16="http://schemas.microsoft.com/office/drawing/2014/main" id="{F95AA3A6-3967-4330-B272-D77BAE1BB236}"/>
              </a:ext>
            </a:extLst>
          </p:cNvPr>
          <p:cNvSpPr/>
          <p:nvPr/>
        </p:nvSpPr>
        <p:spPr>
          <a:xfrm>
            <a:off x="2110932" y="6062757"/>
            <a:ext cx="245149" cy="23237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33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</a:p>
        </p:txBody>
      </p:sp>
      <p:sp>
        <p:nvSpPr>
          <p:cNvPr id="257" name="Oval 256">
            <a:extLst>
              <a:ext uri="{FF2B5EF4-FFF2-40B4-BE49-F238E27FC236}">
                <a16:creationId xmlns:a16="http://schemas.microsoft.com/office/drawing/2014/main" id="{BD43213E-EA57-429E-90FC-3479136D07F3}"/>
              </a:ext>
            </a:extLst>
          </p:cNvPr>
          <p:cNvSpPr/>
          <p:nvPr/>
        </p:nvSpPr>
        <p:spPr>
          <a:xfrm>
            <a:off x="1862419" y="6205204"/>
            <a:ext cx="245149" cy="23237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33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</a:p>
        </p:txBody>
      </p:sp>
      <p:sp>
        <p:nvSpPr>
          <p:cNvPr id="258" name="Oval 257">
            <a:extLst>
              <a:ext uri="{FF2B5EF4-FFF2-40B4-BE49-F238E27FC236}">
                <a16:creationId xmlns:a16="http://schemas.microsoft.com/office/drawing/2014/main" id="{C23DFEFD-8585-4B6E-BB8F-7100D0009349}"/>
              </a:ext>
            </a:extLst>
          </p:cNvPr>
          <p:cNvSpPr/>
          <p:nvPr/>
        </p:nvSpPr>
        <p:spPr>
          <a:xfrm>
            <a:off x="2085079" y="6354469"/>
            <a:ext cx="245149" cy="23237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33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</a:p>
        </p:txBody>
      </p:sp>
      <p:sp>
        <p:nvSpPr>
          <p:cNvPr id="259" name="Oval 258">
            <a:extLst>
              <a:ext uri="{FF2B5EF4-FFF2-40B4-BE49-F238E27FC236}">
                <a16:creationId xmlns:a16="http://schemas.microsoft.com/office/drawing/2014/main" id="{765FC0E2-A8F9-4D4F-AA4B-551C65658E03}"/>
              </a:ext>
            </a:extLst>
          </p:cNvPr>
          <p:cNvSpPr/>
          <p:nvPr/>
        </p:nvSpPr>
        <p:spPr>
          <a:xfrm>
            <a:off x="2251150" y="6557669"/>
            <a:ext cx="245149" cy="23237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33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7A911FBA-DB1B-4CCD-9569-31F1903D27A9}"/>
              </a:ext>
            </a:extLst>
          </p:cNvPr>
          <p:cNvSpPr txBox="1"/>
          <p:nvPr/>
        </p:nvSpPr>
        <p:spPr>
          <a:xfrm>
            <a:off x="1668655" y="-1456641"/>
            <a:ext cx="1202544" cy="72164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endParaRPr lang="en-GB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3119B841-8DDB-4D97-8A1A-C39F0367DEF2}"/>
              </a:ext>
            </a:extLst>
          </p:cNvPr>
          <p:cNvSpPr txBox="1"/>
          <p:nvPr/>
        </p:nvSpPr>
        <p:spPr>
          <a:xfrm>
            <a:off x="1871855" y="-1253441"/>
            <a:ext cx="1202544" cy="72164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endParaRPr lang="en-GB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B259795C-76E9-4B3E-AF89-739584559BF1}"/>
              </a:ext>
            </a:extLst>
          </p:cNvPr>
          <p:cNvSpPr txBox="1"/>
          <p:nvPr/>
        </p:nvSpPr>
        <p:spPr>
          <a:xfrm>
            <a:off x="2075055" y="-1050241"/>
            <a:ext cx="1202544" cy="72164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endParaRPr lang="en-GB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8E44CBEA-D8AC-4B40-8CD6-C3EB55EF9475}"/>
              </a:ext>
            </a:extLst>
          </p:cNvPr>
          <p:cNvSpPr txBox="1"/>
          <p:nvPr/>
        </p:nvSpPr>
        <p:spPr>
          <a:xfrm>
            <a:off x="2278255" y="-847041"/>
            <a:ext cx="1202544" cy="72164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endParaRPr lang="en-GB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051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Title 1">
            <a:extLst>
              <a:ext uri="{FF2B5EF4-FFF2-40B4-BE49-F238E27FC236}">
                <a16:creationId xmlns:a16="http://schemas.microsoft.com/office/drawing/2014/main" id="{841AD3C7-793C-4566-862C-42ECFE995F9F}"/>
              </a:ext>
            </a:extLst>
          </p:cNvPr>
          <p:cNvSpPr txBox="1">
            <a:spLocks/>
          </p:cNvSpPr>
          <p:nvPr/>
        </p:nvSpPr>
        <p:spPr>
          <a:xfrm>
            <a:off x="-3279" y="29407"/>
            <a:ext cx="3760971" cy="997933"/>
          </a:xfrm>
          <a:prstGeom prst="rect">
            <a:avLst/>
          </a:prstGeom>
        </p:spPr>
        <p:txBody>
          <a:bodyPr vert="horz" lIns="121920" tIns="60960" rIns="121920" bIns="6096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000" b="1" kern="1200" dirty="0">
                <a:solidFill>
                  <a:schemeClr val="accent3"/>
                </a:solidFill>
                <a:latin typeface="Montserrat Medium" panose="00000600000000000000" pitchFamily="2" charset="0"/>
                <a:ea typeface="+mn-ea"/>
                <a:cs typeface="+mn-cs"/>
              </a:defRPr>
            </a:lvl1pPr>
          </a:lstStyle>
          <a:p>
            <a:r>
              <a:rPr lang="en-GB" sz="1600" b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EVALUATING OUTCOMES </a:t>
            </a:r>
          </a:p>
          <a:p>
            <a:r>
              <a:rPr lang="en-GB" sz="1467" b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Template</a:t>
            </a:r>
            <a:endParaRPr lang="en-GB" sz="1467" b="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467" b="0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501B39D6-3E4C-4212-8A31-357EDE6CB949}"/>
              </a:ext>
            </a:extLst>
          </p:cNvPr>
          <p:cNvCxnSpPr>
            <a:cxnSpLocks/>
          </p:cNvCxnSpPr>
          <p:nvPr/>
        </p:nvCxnSpPr>
        <p:spPr>
          <a:xfrm>
            <a:off x="-3279" y="1172499"/>
            <a:ext cx="121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96C2557F-1121-4FC1-A963-D9ACD49D96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0251933"/>
              </p:ext>
            </p:extLst>
          </p:nvPr>
        </p:nvGraphicFramePr>
        <p:xfrm>
          <a:off x="400429" y="1366746"/>
          <a:ext cx="11068760" cy="42967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3752">
                  <a:extLst>
                    <a:ext uri="{9D8B030D-6E8A-4147-A177-3AD203B41FA5}">
                      <a16:colId xmlns:a16="http://schemas.microsoft.com/office/drawing/2014/main" val="2748706107"/>
                    </a:ext>
                  </a:extLst>
                </a:gridCol>
                <a:gridCol w="2213752">
                  <a:extLst>
                    <a:ext uri="{9D8B030D-6E8A-4147-A177-3AD203B41FA5}">
                      <a16:colId xmlns:a16="http://schemas.microsoft.com/office/drawing/2014/main" val="221431027"/>
                    </a:ext>
                  </a:extLst>
                </a:gridCol>
                <a:gridCol w="2213752">
                  <a:extLst>
                    <a:ext uri="{9D8B030D-6E8A-4147-A177-3AD203B41FA5}">
                      <a16:colId xmlns:a16="http://schemas.microsoft.com/office/drawing/2014/main" val="360383550"/>
                    </a:ext>
                  </a:extLst>
                </a:gridCol>
                <a:gridCol w="2213752">
                  <a:extLst>
                    <a:ext uri="{9D8B030D-6E8A-4147-A177-3AD203B41FA5}">
                      <a16:colId xmlns:a16="http://schemas.microsoft.com/office/drawing/2014/main" val="3605812158"/>
                    </a:ext>
                  </a:extLst>
                </a:gridCol>
                <a:gridCol w="2213752">
                  <a:extLst>
                    <a:ext uri="{9D8B030D-6E8A-4147-A177-3AD203B41FA5}">
                      <a16:colId xmlns:a16="http://schemas.microsoft.com/office/drawing/2014/main" val="195766348"/>
                    </a:ext>
                  </a:extLst>
                </a:gridCol>
              </a:tblGrid>
              <a:tr h="535439">
                <a:tc>
                  <a:txBody>
                    <a:bodyPr/>
                    <a:lstStyle/>
                    <a:p>
                      <a:r>
                        <a:rPr lang="en-GB" dirty="0"/>
                        <a:t>Outcome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dirty="0"/>
                        <a:t>Short term indicator (6-10 months)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dirty="0"/>
                        <a:t>Medium term indicator (12-18 months)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419156"/>
                  </a:ext>
                </a:extLst>
              </a:tr>
              <a:tr h="535439">
                <a:tc>
                  <a:txBody>
                    <a:bodyPr/>
                    <a:lstStyle/>
                    <a:p>
                      <a:r>
                        <a:rPr lang="en-GB" sz="1000" i="1" dirty="0"/>
                        <a:t>List each of the intermediate outcomes from your Theory of Change diagram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i="1" dirty="0"/>
                        <a:t>Describe the milestone or progress measure you will use to demonstrate your progress towards this outcome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i="1" dirty="0"/>
                        <a:t>Describe the methodology used to capture this progress measure.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i="1" dirty="0"/>
                        <a:t>Describe the milestone or progress measure you will use to demonstrate your progress towards this outcome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i="1" dirty="0"/>
                        <a:t>Describe the methodology used to capture this progress measure.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7759365"/>
                  </a:ext>
                </a:extLst>
              </a:tr>
              <a:tr h="5354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767745"/>
                  </a:ext>
                </a:extLst>
              </a:tr>
              <a:tr h="5354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3927079"/>
                  </a:ext>
                </a:extLst>
              </a:tr>
              <a:tr h="5354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7262104"/>
                  </a:ext>
                </a:extLst>
              </a:tr>
              <a:tr h="5354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6095822"/>
                  </a:ext>
                </a:extLst>
              </a:tr>
              <a:tr h="5354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2787050"/>
                  </a:ext>
                </a:extLst>
              </a:tr>
              <a:tr h="5354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40255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5311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2A346566C9124FB3679FF0DE2390DE" ma:contentTypeVersion="10" ma:contentTypeDescription="Create a new document." ma:contentTypeScope="" ma:versionID="17cad7cde7d1770cbbd011d1c9474866">
  <xsd:schema xmlns:xsd="http://www.w3.org/2001/XMLSchema" xmlns:xs="http://www.w3.org/2001/XMLSchema" xmlns:p="http://schemas.microsoft.com/office/2006/metadata/properties" xmlns:ns2="713532ab-9d9f-4bf3-a55b-ae1f5b710def" xmlns:ns3="b8a7d4de-2043-4cf7-b08a-e4a4d962e169" targetNamespace="http://schemas.microsoft.com/office/2006/metadata/properties" ma:root="true" ma:fieldsID="f3647611ec619293e86df300254881e3" ns2:_="" ns3:_="">
    <xsd:import namespace="713532ab-9d9f-4bf3-a55b-ae1f5b710def"/>
    <xsd:import namespace="b8a7d4de-2043-4cf7-b08a-e4a4d962e1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3532ab-9d9f-4bf3-a55b-ae1f5b710d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a7d4de-2043-4cf7-b08a-e4a4d962e16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D0A20A0-63A6-4A32-BD94-23C9B58183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3532ab-9d9f-4bf3-a55b-ae1f5b710def"/>
    <ds:schemaRef ds:uri="b8a7d4de-2043-4cf7-b08a-e4a4d962e1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B0FABD5-DD54-48E6-8EA1-7F44D7C816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97BE3A2-4A77-4885-B5DF-78AC846C0CA2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b8a7d4de-2043-4cf7-b08a-e4a4d962e169"/>
    <ds:schemaRef ds:uri="713532ab-9d9f-4bf3-a55b-ae1f5b710def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502</Words>
  <Application>Microsoft Office PowerPoint</Application>
  <PresentationFormat>Widescreen</PresentationFormat>
  <Paragraphs>104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Adediran</dc:creator>
  <cp:lastModifiedBy>Robert Adediran</cp:lastModifiedBy>
  <cp:revision>2</cp:revision>
  <dcterms:created xsi:type="dcterms:W3CDTF">2022-05-07T19:41:29Z</dcterms:created>
  <dcterms:modified xsi:type="dcterms:W3CDTF">2022-05-12T10:35:34Z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0x0101007B2A346566C9124FB3679FF0DE2390DE</vt:lpwstr>
  </property>
</Properties>
</file>